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6" r:id="rId2"/>
    <p:sldId id="379" r:id="rId3"/>
    <p:sldId id="318" r:id="rId4"/>
    <p:sldId id="377" r:id="rId5"/>
    <p:sldId id="380" r:id="rId6"/>
    <p:sldId id="335" r:id="rId7"/>
    <p:sldId id="334" r:id="rId8"/>
    <p:sldId id="305" r:id="rId9"/>
    <p:sldId id="384" r:id="rId10"/>
    <p:sldId id="383" r:id="rId11"/>
    <p:sldId id="381" r:id="rId12"/>
    <p:sldId id="373" r:id="rId13"/>
    <p:sldId id="320" r:id="rId14"/>
    <p:sldId id="376" r:id="rId15"/>
    <p:sldId id="382" r:id="rId16"/>
    <p:sldId id="386" r:id="rId17"/>
    <p:sldId id="387" r:id="rId18"/>
    <p:sldId id="385" r:id="rId19"/>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852F35-F49C-FC68-8602-0856DE2731C7}" name="Alvaro Mauricio Cubas Cunyas" initials="AC" userId="e617b8bcceb176dc" providerId="Windows Live"/>
  <p188:author id="{0514F05C-F08B-1A0A-2617-3F3C5E977428}" name="MARISOL GUIULFO" initials="MG" userId="b84c83a9d0f4a8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165" autoAdjust="0"/>
    <p:restoredTop sz="95033" autoAdjust="0"/>
  </p:normalViewPr>
  <p:slideViewPr>
    <p:cSldViewPr snapToGrid="0">
      <p:cViewPr varScale="1">
        <p:scale>
          <a:sx n="78" d="100"/>
          <a:sy n="78" d="100"/>
        </p:scale>
        <p:origin x="12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7AF80-92E1-483E-9A90-70A252F3069F}" type="datetimeFigureOut">
              <a:rPr lang="es-PE" smtClean="0"/>
              <a:t>6/09/2024</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28560-C967-4861-BB89-4D6DD6223C87}" type="slidenum">
              <a:rPr lang="es-PE" smtClean="0"/>
              <a:t>‹Nº›</a:t>
            </a:fld>
            <a:endParaRPr lang="es-PE"/>
          </a:p>
        </p:txBody>
      </p:sp>
    </p:spTree>
    <p:extLst>
      <p:ext uri="{BB962C8B-B14F-4D97-AF65-F5344CB8AC3E}">
        <p14:creationId xmlns:p14="http://schemas.microsoft.com/office/powerpoint/2010/main" val="374167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a:spLocks noGrp="1" noRot="1" noChangeAspect="1"/>
          </p:cNvSpPr>
          <p:nvPr>
            <p:ph type="sldImg" idx="2"/>
          </p:nvPr>
        </p:nvSpPr>
        <p:spPr>
          <a:xfrm>
            <a:off x="685800" y="34925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S"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
        <p:nvSpPr>
          <p:cNvPr id="100" name="Google Shape;100;p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PE" dirty="0"/>
          </a:p>
        </p:txBody>
      </p:sp>
    </p:spTree>
    <p:extLst>
      <p:ext uri="{BB962C8B-B14F-4D97-AF65-F5344CB8AC3E}">
        <p14:creationId xmlns:p14="http://schemas.microsoft.com/office/powerpoint/2010/main" val="3525435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endParaRPr dirty="0"/>
          </a:p>
        </p:txBody>
      </p:sp>
      <p:sp>
        <p:nvSpPr>
          <p:cNvPr id="80" name="Google Shape;8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08524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PE" dirty="0"/>
          </a:p>
        </p:txBody>
      </p:sp>
    </p:spTree>
    <p:extLst>
      <p:ext uri="{BB962C8B-B14F-4D97-AF65-F5344CB8AC3E}">
        <p14:creationId xmlns:p14="http://schemas.microsoft.com/office/powerpoint/2010/main" val="1013531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MX" dirty="0"/>
          </a:p>
          <a:p>
            <a:pPr marL="158750" indent="0">
              <a:buNone/>
            </a:pPr>
            <a:endParaRPr lang="es-MX" dirty="0"/>
          </a:p>
        </p:txBody>
      </p:sp>
    </p:spTree>
    <p:extLst>
      <p:ext uri="{BB962C8B-B14F-4D97-AF65-F5344CB8AC3E}">
        <p14:creationId xmlns:p14="http://schemas.microsoft.com/office/powerpoint/2010/main" val="1024438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PE" dirty="0"/>
          </a:p>
        </p:txBody>
      </p:sp>
    </p:spTree>
    <p:extLst>
      <p:ext uri="{BB962C8B-B14F-4D97-AF65-F5344CB8AC3E}">
        <p14:creationId xmlns:p14="http://schemas.microsoft.com/office/powerpoint/2010/main" val="3546114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80" name="Google Shape;8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72613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22ca8e99738_7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g22ca8e99738_7_19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dirty="0"/>
          </a:p>
        </p:txBody>
      </p:sp>
      <p:sp>
        <p:nvSpPr>
          <p:cNvPr id="265" name="Google Shape;265;g22ca8e99738_7_19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s-PE"/>
              <a:t>16</a:t>
            </a:fld>
            <a:endParaRPr/>
          </a:p>
        </p:txBody>
      </p:sp>
    </p:spTree>
    <p:extLst>
      <p:ext uri="{BB962C8B-B14F-4D97-AF65-F5344CB8AC3E}">
        <p14:creationId xmlns:p14="http://schemas.microsoft.com/office/powerpoint/2010/main" val="2315317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22ca8e99738_7_19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4" name="Google Shape;264;g22ca8e99738_7_19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dirty="0"/>
          </a:p>
        </p:txBody>
      </p:sp>
      <p:sp>
        <p:nvSpPr>
          <p:cNvPr id="265" name="Google Shape;265;g22ca8e99738_7_19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s-PE"/>
              <a:t>17</a:t>
            </a:fld>
            <a:endParaRPr/>
          </a:p>
        </p:txBody>
      </p:sp>
    </p:spTree>
    <p:extLst>
      <p:ext uri="{BB962C8B-B14F-4D97-AF65-F5344CB8AC3E}">
        <p14:creationId xmlns:p14="http://schemas.microsoft.com/office/powerpoint/2010/main" val="3616927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a:spLocks noGrp="1" noRot="1" noChangeAspect="1"/>
          </p:cNvSpPr>
          <p:nvPr>
            <p:ph type="sldImg" idx="2"/>
          </p:nvPr>
        </p:nvSpPr>
        <p:spPr>
          <a:xfrm>
            <a:off x="685800" y="34925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 name="Google Shape;99;p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S" sz="1200" b="0" i="0" u="none" strike="noStrike" cap="none">
                <a:solidFill>
                  <a:schemeClr val="dk1"/>
                </a:solidFill>
                <a:latin typeface="Calibri"/>
                <a:ea typeface="Calibri"/>
                <a:cs typeface="Calibri"/>
                <a:sym typeface="Calibri"/>
              </a:rPr>
              <a:t>18</a:t>
            </a:fld>
            <a:endParaRPr sz="1200" b="0" i="0" u="none" strike="noStrike" cap="none">
              <a:solidFill>
                <a:schemeClr val="dk1"/>
              </a:solidFill>
              <a:latin typeface="Calibri"/>
              <a:ea typeface="Calibri"/>
              <a:cs typeface="Calibri"/>
              <a:sym typeface="Calibri"/>
            </a:endParaRPr>
          </a:p>
        </p:txBody>
      </p:sp>
      <p:sp>
        <p:nvSpPr>
          <p:cNvPr id="100" name="Google Shape;100;p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Clr>
                <a:srgbClr val="000000"/>
              </a:buClr>
              <a:buSzPts val="1400"/>
              <a:buFont typeface="Arial"/>
              <a:buNone/>
            </a:pPr>
            <a:endParaRPr/>
          </a:p>
        </p:txBody>
      </p:sp>
    </p:spTree>
    <p:extLst>
      <p:ext uri="{BB962C8B-B14F-4D97-AF65-F5344CB8AC3E}">
        <p14:creationId xmlns:p14="http://schemas.microsoft.com/office/powerpoint/2010/main" val="3154130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80" name="Google Shape;8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05688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MX" dirty="0"/>
          </a:p>
          <a:p>
            <a:pPr marL="158750" indent="0">
              <a:buNone/>
            </a:pPr>
            <a:endParaRPr lang="es-MX" dirty="0"/>
          </a:p>
          <a:p>
            <a:pPr marL="158750" indent="0">
              <a:buNone/>
            </a:pPr>
            <a:endParaRPr lang="es-PE" dirty="0"/>
          </a:p>
        </p:txBody>
      </p:sp>
    </p:spTree>
    <p:extLst>
      <p:ext uri="{BB962C8B-B14F-4D97-AF65-F5344CB8AC3E}">
        <p14:creationId xmlns:p14="http://schemas.microsoft.com/office/powerpoint/2010/main" val="3586965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PE" dirty="0"/>
          </a:p>
        </p:txBody>
      </p:sp>
    </p:spTree>
    <p:extLst>
      <p:ext uri="{BB962C8B-B14F-4D97-AF65-F5344CB8AC3E}">
        <p14:creationId xmlns:p14="http://schemas.microsoft.com/office/powerpoint/2010/main" val="2908271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1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1"/>
              </a:buClr>
              <a:buSzPts val="1100"/>
              <a:buFont typeface="Arial"/>
              <a:buNone/>
            </a:pPr>
            <a:endParaRPr/>
          </a:p>
        </p:txBody>
      </p:sp>
      <p:sp>
        <p:nvSpPr>
          <p:cNvPr id="80" name="Google Shape;80;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1384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PE" sz="1200" b="0" i="0" u="none" strike="noStrike" cap="none" smtClean="0">
                <a:solidFill>
                  <a:schemeClr val="dk1"/>
                </a:solidFill>
                <a:latin typeface="Calibri"/>
                <a:ea typeface="Calibri"/>
                <a:cs typeface="Calibri"/>
                <a:sym typeface="Calibri"/>
              </a:rPr>
              <a:t>6</a:t>
            </a:fld>
            <a:endParaRPr lang="es-P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72424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PE" sz="1200" b="0" i="0" u="none" strike="noStrike" cap="none" smtClean="0">
                <a:solidFill>
                  <a:schemeClr val="dk1"/>
                </a:solidFill>
                <a:latin typeface="Calibri"/>
                <a:ea typeface="Calibri"/>
                <a:cs typeface="Calibri"/>
                <a:sym typeface="Calibri"/>
              </a:rPr>
              <a:t>7</a:t>
            </a:fld>
            <a:endParaRPr lang="es-PE"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14056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PE" dirty="0"/>
          </a:p>
        </p:txBody>
      </p:sp>
    </p:spTree>
    <p:extLst>
      <p:ext uri="{BB962C8B-B14F-4D97-AF65-F5344CB8AC3E}">
        <p14:creationId xmlns:p14="http://schemas.microsoft.com/office/powerpoint/2010/main" val="19756075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pPr marL="158750" indent="0">
              <a:buNone/>
            </a:pPr>
            <a:endParaRPr lang="es-PE" dirty="0"/>
          </a:p>
        </p:txBody>
      </p:sp>
    </p:spTree>
    <p:extLst>
      <p:ext uri="{BB962C8B-B14F-4D97-AF65-F5344CB8AC3E}">
        <p14:creationId xmlns:p14="http://schemas.microsoft.com/office/powerpoint/2010/main" val="8307691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D6DA0-6ED9-B544-C3E6-FB92E8CF555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8F984AFE-93A4-6501-A4B1-0EDF77976D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FB66A815-15E8-DFCA-2332-DEA895466EDF}"/>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5" name="Marcador de pie de página 4">
            <a:extLst>
              <a:ext uri="{FF2B5EF4-FFF2-40B4-BE49-F238E27FC236}">
                <a16:creationId xmlns:a16="http://schemas.microsoft.com/office/drawing/2014/main" id="{889DEF48-3425-4CF7-62E7-0C359CD6F9B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AC51A77-AD59-3257-4A62-E6DD05244B4A}"/>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1525387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C3947C-72D0-8862-1D74-02E1CB52F2E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E214145C-D37D-6B0C-39A2-C45ABFE45F7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4AD2A69E-5307-6C13-895C-F6995224717A}"/>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5" name="Marcador de pie de página 4">
            <a:extLst>
              <a:ext uri="{FF2B5EF4-FFF2-40B4-BE49-F238E27FC236}">
                <a16:creationId xmlns:a16="http://schemas.microsoft.com/office/drawing/2014/main" id="{F78B3E36-FDDB-8BEB-758F-060B1A36893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77A9BB7-20D3-C4CB-FA97-CC82FFA15673}"/>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592883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2A1B09C-2192-023C-2155-AE206F72CE8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D3F8B36-E855-CFE7-3598-A6BC4E1D8D1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1CBACD6-180B-A2CD-0A3E-FC14A87716CC}"/>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5" name="Marcador de pie de página 4">
            <a:extLst>
              <a:ext uri="{FF2B5EF4-FFF2-40B4-BE49-F238E27FC236}">
                <a16:creationId xmlns:a16="http://schemas.microsoft.com/office/drawing/2014/main" id="{768BE173-2CA1-E8A6-1C70-99547AAF584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4E42F66-CFD0-BA08-64E8-373CA5B2CD68}"/>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13859318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ítulo y objetos">
  <p:cSld name="1_Título y objetos">
    <p:spTree>
      <p:nvGrpSpPr>
        <p:cNvPr id="1" name="Shape 22"/>
        <p:cNvGrpSpPr/>
        <p:nvPr/>
      </p:nvGrpSpPr>
      <p:grpSpPr>
        <a:xfrm>
          <a:off x="0" y="0"/>
          <a:ext cx="0" cy="0"/>
          <a:chOff x="0" y="0"/>
          <a:chExt cx="0" cy="0"/>
        </a:xfrm>
      </p:grpSpPr>
      <p:grpSp>
        <p:nvGrpSpPr>
          <p:cNvPr id="23" name="Google Shape;23;p28"/>
          <p:cNvGrpSpPr/>
          <p:nvPr/>
        </p:nvGrpSpPr>
        <p:grpSpPr>
          <a:xfrm>
            <a:off x="0" y="6591300"/>
            <a:ext cx="12192000" cy="254000"/>
            <a:chOff x="0" y="2603500"/>
            <a:chExt cx="12192000" cy="254000"/>
          </a:xfrm>
        </p:grpSpPr>
        <p:sp>
          <p:nvSpPr>
            <p:cNvPr id="24" name="Google Shape;24;p28"/>
            <p:cNvSpPr/>
            <p:nvPr/>
          </p:nvSpPr>
          <p:spPr>
            <a:xfrm>
              <a:off x="0" y="2806700"/>
              <a:ext cx="11785600" cy="45719"/>
            </a:xfrm>
            <a:prstGeom prst="rect">
              <a:avLst/>
            </a:prstGeom>
            <a:solidFill>
              <a:srgbClr val="C00000"/>
            </a:solidFill>
            <a:ln w="12700" cap="flat" cmpd="sng">
              <a:solidFill>
                <a:srgbClr val="C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
          <p:nvSpPr>
            <p:cNvPr id="25" name="Google Shape;25;p28"/>
            <p:cNvSpPr/>
            <p:nvPr/>
          </p:nvSpPr>
          <p:spPr>
            <a:xfrm>
              <a:off x="11899900" y="2603500"/>
              <a:ext cx="292100" cy="2540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grpSp>
      <p:sp>
        <p:nvSpPr>
          <p:cNvPr id="26" name="Google Shape;26;p28"/>
          <p:cNvSpPr txBox="1">
            <a:spLocks noGrp="1"/>
          </p:cNvSpPr>
          <p:nvPr>
            <p:ph type="sldNum" idx="12"/>
          </p:nvPr>
        </p:nvSpPr>
        <p:spPr>
          <a:xfrm>
            <a:off x="11125200" y="6629400"/>
            <a:ext cx="1140460" cy="22860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1pPr>
            <a:lvl2pPr marL="0" marR="0" lvl="1"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2pPr>
            <a:lvl3pPr marL="0" marR="0" lvl="2"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3pPr>
            <a:lvl4pPr marL="0" marR="0" lvl="3"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4pPr>
            <a:lvl5pPr marL="0" marR="0" lvl="4"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5pPr>
            <a:lvl6pPr marL="0" marR="0" lvl="5"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6pPr>
            <a:lvl7pPr marL="0" marR="0" lvl="6"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7pPr>
            <a:lvl8pPr marL="0" marR="0" lvl="7"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8pPr>
            <a:lvl9pPr marL="0" marR="0" lvl="8" indent="0" algn="r">
              <a:lnSpc>
                <a:spcPct val="100000"/>
              </a:lnSpc>
              <a:spcBef>
                <a:spcPts val="0"/>
              </a:spcBef>
              <a:spcAft>
                <a:spcPts val="0"/>
              </a:spcAft>
              <a:buClr>
                <a:srgbClr val="FFFFFF"/>
              </a:buClr>
              <a:buSzPts val="1000"/>
              <a:buFont typeface="Arial"/>
              <a:buNone/>
              <a:defRPr sz="1000" b="0" i="0" u="none" strike="noStrike" cap="none">
                <a:solidFill>
                  <a:srgbClr val="FFFFFF"/>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PE"/>
              <a:t>‹Nº›</a:t>
            </a:fld>
            <a:endParaRPr/>
          </a:p>
        </p:txBody>
      </p:sp>
      <p:sp>
        <p:nvSpPr>
          <p:cNvPr id="27" name="Google Shape;27;p28"/>
          <p:cNvSpPr/>
          <p:nvPr/>
        </p:nvSpPr>
        <p:spPr>
          <a:xfrm>
            <a:off x="0" y="12700"/>
            <a:ext cx="12161520" cy="45719"/>
          </a:xfrm>
          <a:prstGeom prst="rect">
            <a:avLst/>
          </a:prstGeom>
          <a:solidFill>
            <a:srgbClr val="7F7F7F"/>
          </a:solidFill>
          <a:ln w="12700" cap="flat" cmpd="sng">
            <a:solidFill>
              <a:srgbClr val="7F7F7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spTree>
    <p:extLst>
      <p:ext uri="{BB962C8B-B14F-4D97-AF65-F5344CB8AC3E}">
        <p14:creationId xmlns:p14="http://schemas.microsoft.com/office/powerpoint/2010/main" val="15400480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Imagen con título" type="picTx">
  <p:cSld name="1_Imagen con título">
    <p:spTree>
      <p:nvGrpSpPr>
        <p:cNvPr id="1" name="Shape 15"/>
        <p:cNvGrpSpPr/>
        <p:nvPr/>
      </p:nvGrpSpPr>
      <p:grpSpPr>
        <a:xfrm>
          <a:off x="0" y="0"/>
          <a:ext cx="0" cy="0"/>
          <a:chOff x="0" y="0"/>
          <a:chExt cx="0" cy="0"/>
        </a:xfrm>
      </p:grpSpPr>
      <p:sp>
        <p:nvSpPr>
          <p:cNvPr id="16" name="Google Shape;16;p5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52"/>
          <p:cNvSpPr>
            <a:spLocks noGrp="1"/>
          </p:cNvSpPr>
          <p:nvPr>
            <p:ph type="pic" idx="2"/>
          </p:nvPr>
        </p:nvSpPr>
        <p:spPr>
          <a:xfrm>
            <a:off x="5183188" y="987425"/>
            <a:ext cx="6172200" cy="4873625"/>
          </a:xfrm>
          <a:prstGeom prst="rect">
            <a:avLst/>
          </a:prstGeom>
          <a:noFill/>
          <a:ln>
            <a:noFill/>
          </a:ln>
        </p:spPr>
      </p:sp>
      <p:sp>
        <p:nvSpPr>
          <p:cNvPr id="18" name="Google Shape;18;p52"/>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9" name="Google Shape;19;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PE"/>
              <a:t>‹Nº›</a:t>
            </a:fld>
            <a:endParaRPr/>
          </a:p>
        </p:txBody>
      </p:sp>
    </p:spTree>
    <p:extLst>
      <p:ext uri="{BB962C8B-B14F-4D97-AF65-F5344CB8AC3E}">
        <p14:creationId xmlns:p14="http://schemas.microsoft.com/office/powerpoint/2010/main" val="344671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F7A6EF-2AD3-ACEC-60B9-1E264D1AC60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8E0D2102-5A83-8D88-758A-A1B4028CBB3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1F48D2-A2B7-8089-3246-FA6066D965FC}"/>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5" name="Marcador de pie de página 4">
            <a:extLst>
              <a:ext uri="{FF2B5EF4-FFF2-40B4-BE49-F238E27FC236}">
                <a16:creationId xmlns:a16="http://schemas.microsoft.com/office/drawing/2014/main" id="{57F3F222-B339-392D-FFBE-A314EE6FA56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5C6AC98-FD58-3E62-FA32-18178BC723AE}"/>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344386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F2B59F-DBF5-2BD0-6D62-5535F5143B7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F768B7C6-4875-10B6-8E8D-5B299B570A2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F0FA684-CDAB-68D8-B7E9-FFE698A8AB7D}"/>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5" name="Marcador de pie de página 4">
            <a:extLst>
              <a:ext uri="{FF2B5EF4-FFF2-40B4-BE49-F238E27FC236}">
                <a16:creationId xmlns:a16="http://schemas.microsoft.com/office/drawing/2014/main" id="{237384F0-1204-43A0-41FC-178A9D79656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9808798C-CA59-CD77-FBA9-58B6F6B6A8AE}"/>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2134654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6045B4-19BD-08A4-1A50-4A40816C26A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37C4B89-F132-6707-0ACF-B799987BE98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429EB165-F34E-EA93-54A9-F2CEB70876B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A244C55F-9A74-77D5-7522-99E62C755EE7}"/>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6" name="Marcador de pie de página 5">
            <a:extLst>
              <a:ext uri="{FF2B5EF4-FFF2-40B4-BE49-F238E27FC236}">
                <a16:creationId xmlns:a16="http://schemas.microsoft.com/office/drawing/2014/main" id="{52DA096D-7B55-D438-BF77-5B98EA4F543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57C5782A-1CA1-79BB-105C-7F685BEA6E5A}"/>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3294059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8705D-CEBA-2A7A-D298-EDB0BF23D526}"/>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A78FE146-1A64-9F2D-0218-CFC5B6C8B3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0D883CA-A9B3-29F5-D8A5-F475A87F9AC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66E96F15-4FE5-5E47-ACCE-0CAADDC07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ABBB2D9-1F53-7FD9-73C2-BDA98308049E}"/>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BFF01CC9-2150-FEC0-FA87-132657F864A9}"/>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8" name="Marcador de pie de página 7">
            <a:extLst>
              <a:ext uri="{FF2B5EF4-FFF2-40B4-BE49-F238E27FC236}">
                <a16:creationId xmlns:a16="http://schemas.microsoft.com/office/drawing/2014/main" id="{F5979D78-792F-28EC-99EB-33B364A956E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72C7BED6-BFB2-D09A-842A-650C08DDA544}"/>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2338521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19DA8F-8FD9-7AF2-BA39-CDB79970DC39}"/>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4A6F0235-6BFC-BC60-ACF5-3B8C0C4C4AB3}"/>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4" name="Marcador de pie de página 3">
            <a:extLst>
              <a:ext uri="{FF2B5EF4-FFF2-40B4-BE49-F238E27FC236}">
                <a16:creationId xmlns:a16="http://schemas.microsoft.com/office/drawing/2014/main" id="{AB834262-330B-41F4-7A18-9E6E07FE877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0866F5AE-C2D3-5EF8-1E63-8258B5903DDF}"/>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2314551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CE7E00D-3B90-8B1E-2F0F-A235ECDB977B}"/>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3" name="Marcador de pie de página 2">
            <a:extLst>
              <a:ext uri="{FF2B5EF4-FFF2-40B4-BE49-F238E27FC236}">
                <a16:creationId xmlns:a16="http://schemas.microsoft.com/office/drawing/2014/main" id="{772EB7F4-D4E4-8B16-374E-B6DD7C1BCF10}"/>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1B02D4F3-A97A-45D8-9582-8085143D0039}"/>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480838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FF68E8-DB85-FCF8-1D16-3DBE5A25E420}"/>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3D9BB109-CC9B-7582-3916-C921019F77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329B8B-E136-9A47-F30A-CBD36D734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FFCBB72-F744-16B7-B5D8-85E5E17346AB}"/>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6" name="Marcador de pie de página 5">
            <a:extLst>
              <a:ext uri="{FF2B5EF4-FFF2-40B4-BE49-F238E27FC236}">
                <a16:creationId xmlns:a16="http://schemas.microsoft.com/office/drawing/2014/main" id="{422202CB-5674-2345-2ED2-A6CC3669789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D5F3148C-AC24-40C4-1961-576F3B51F636}"/>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3406386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25D935-01F0-4120-F898-EFC60E3464E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9503CA35-2F1E-BA1B-8CE2-605049FA86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227A424A-E036-065F-8DA7-727F66E2E0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57FCD8F-2D9B-206D-43CB-CB946AEC3E93}"/>
              </a:ext>
            </a:extLst>
          </p:cNvPr>
          <p:cNvSpPr>
            <a:spLocks noGrp="1"/>
          </p:cNvSpPr>
          <p:nvPr>
            <p:ph type="dt" sz="half" idx="10"/>
          </p:nvPr>
        </p:nvSpPr>
        <p:spPr/>
        <p:txBody>
          <a:bodyPr/>
          <a:lstStyle/>
          <a:p>
            <a:fld id="{E683F814-893A-4AA3-B1F7-35D8367AB1CB}" type="datetimeFigureOut">
              <a:rPr lang="es-PE" smtClean="0"/>
              <a:t>6/09/2024</a:t>
            </a:fld>
            <a:endParaRPr lang="es-PE"/>
          </a:p>
        </p:txBody>
      </p:sp>
      <p:sp>
        <p:nvSpPr>
          <p:cNvPr id="6" name="Marcador de pie de página 5">
            <a:extLst>
              <a:ext uri="{FF2B5EF4-FFF2-40B4-BE49-F238E27FC236}">
                <a16:creationId xmlns:a16="http://schemas.microsoft.com/office/drawing/2014/main" id="{3E509F48-539B-7363-6C6B-1CF2D4641568}"/>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BA359AFD-1E6B-32B1-F110-629EB0C9B4C5}"/>
              </a:ext>
            </a:extLst>
          </p:cNvPr>
          <p:cNvSpPr>
            <a:spLocks noGrp="1"/>
          </p:cNvSpPr>
          <p:nvPr>
            <p:ph type="sldNum" sz="quarter" idx="12"/>
          </p:nvPr>
        </p:nvSpPr>
        <p:spPr/>
        <p:txBody>
          <a:bodyPr/>
          <a:lstStyle/>
          <a:p>
            <a:fld id="{9DE740A4-456E-4411-A816-9946B1BB0167}" type="slidenum">
              <a:rPr lang="es-PE" smtClean="0"/>
              <a:t>‹Nº›</a:t>
            </a:fld>
            <a:endParaRPr lang="es-PE"/>
          </a:p>
        </p:txBody>
      </p:sp>
    </p:spTree>
    <p:extLst>
      <p:ext uri="{BB962C8B-B14F-4D97-AF65-F5344CB8AC3E}">
        <p14:creationId xmlns:p14="http://schemas.microsoft.com/office/powerpoint/2010/main" val="4208278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2DAC6372-FA4C-D47B-8611-D6DC269D3F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DE184A94-962C-061C-7CF7-192E91C751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4581632-87CF-23F2-6527-F90FAC4EB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683F814-893A-4AA3-B1F7-35D8367AB1CB}" type="datetimeFigureOut">
              <a:rPr lang="es-PE" smtClean="0"/>
              <a:t>6/09/2024</a:t>
            </a:fld>
            <a:endParaRPr lang="es-PE"/>
          </a:p>
        </p:txBody>
      </p:sp>
      <p:sp>
        <p:nvSpPr>
          <p:cNvPr id="5" name="Marcador de pie de página 4">
            <a:extLst>
              <a:ext uri="{FF2B5EF4-FFF2-40B4-BE49-F238E27FC236}">
                <a16:creationId xmlns:a16="http://schemas.microsoft.com/office/drawing/2014/main" id="{C68BCE05-3ECC-C94E-3F8D-0D1A2BEF14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E"/>
          </a:p>
        </p:txBody>
      </p:sp>
      <p:sp>
        <p:nvSpPr>
          <p:cNvPr id="6" name="Marcador de número de diapositiva 5">
            <a:extLst>
              <a:ext uri="{FF2B5EF4-FFF2-40B4-BE49-F238E27FC236}">
                <a16:creationId xmlns:a16="http://schemas.microsoft.com/office/drawing/2014/main" id="{9E0833BB-15DA-3D33-205E-8C38F91A1D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DE740A4-456E-4411-A816-9946B1BB0167}" type="slidenum">
              <a:rPr lang="es-PE" smtClean="0"/>
              <a:t>‹Nº›</a:t>
            </a:fld>
            <a:endParaRPr lang="es-PE"/>
          </a:p>
        </p:txBody>
      </p:sp>
    </p:spTree>
    <p:extLst>
      <p:ext uri="{BB962C8B-B14F-4D97-AF65-F5344CB8AC3E}">
        <p14:creationId xmlns:p14="http://schemas.microsoft.com/office/powerpoint/2010/main" val="1921357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3.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21.png"/></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18.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p:nvPr/>
        </p:nvSpPr>
        <p:spPr>
          <a:xfrm>
            <a:off x="4232805" y="5927911"/>
            <a:ext cx="4227600" cy="323100"/>
          </a:xfrm>
          <a:prstGeom prst="rect">
            <a:avLst/>
          </a:prstGeom>
          <a:noFill/>
          <a:ln>
            <a:noFill/>
          </a:ln>
        </p:spPr>
        <p:txBody>
          <a:bodyPr spcFirstLastPara="1" wrap="square" lIns="91425" tIns="45700" rIns="91425" bIns="45700" anchor="t" anchorCtr="0">
            <a:spAutoFit/>
          </a:bodyPr>
          <a:lstStyle/>
          <a:p>
            <a:pPr marL="76200" marR="0" lvl="0" indent="0" algn="ctr" rtl="0">
              <a:lnSpc>
                <a:spcPct val="100000"/>
              </a:lnSpc>
              <a:spcBef>
                <a:spcPts val="0"/>
              </a:spcBef>
              <a:spcAft>
                <a:spcPts val="0"/>
              </a:spcAft>
              <a:buClr>
                <a:srgbClr val="000000"/>
              </a:buClr>
              <a:buSzPts val="1500"/>
              <a:buFont typeface="Arial"/>
              <a:buNone/>
            </a:pPr>
            <a:r>
              <a:rPr lang="es-ES" sz="1500">
                <a:solidFill>
                  <a:schemeClr val="dk1"/>
                </a:solidFill>
                <a:latin typeface="Tahoma"/>
                <a:ea typeface="Tahoma"/>
                <a:cs typeface="Tahoma"/>
                <a:sym typeface="Tahoma"/>
              </a:rPr>
              <a:t>Septiembre</a:t>
            </a:r>
            <a:r>
              <a:rPr lang="es-ES" sz="1500" b="0" i="0" u="none" strike="noStrike" cap="none">
                <a:solidFill>
                  <a:schemeClr val="dk1"/>
                </a:solidFill>
                <a:latin typeface="Tahoma"/>
                <a:ea typeface="Tahoma"/>
                <a:cs typeface="Tahoma"/>
                <a:sym typeface="Tahoma"/>
              </a:rPr>
              <a:t>, </a:t>
            </a:r>
            <a:r>
              <a:rPr lang="es-ES" sz="1500" b="0" i="0" u="none" strike="noStrike" cap="none" dirty="0">
                <a:solidFill>
                  <a:schemeClr val="dk1"/>
                </a:solidFill>
                <a:latin typeface="Tahoma"/>
                <a:ea typeface="Tahoma"/>
                <a:cs typeface="Tahoma"/>
                <a:sym typeface="Tahoma"/>
              </a:rPr>
              <a:t>2024</a:t>
            </a:r>
            <a:endParaRPr sz="1500" b="0" i="0" u="none" strike="noStrike" cap="none" dirty="0">
              <a:solidFill>
                <a:schemeClr val="dk1"/>
              </a:solidFill>
              <a:latin typeface="Tahoma"/>
              <a:ea typeface="Tahoma"/>
              <a:cs typeface="Tahoma"/>
              <a:sym typeface="Tahoma"/>
            </a:endParaRPr>
          </a:p>
        </p:txBody>
      </p:sp>
      <p:pic>
        <p:nvPicPr>
          <p:cNvPr id="103" name="Google Shape;103;p15"/>
          <p:cNvPicPr preferRelativeResize="0"/>
          <p:nvPr/>
        </p:nvPicPr>
        <p:blipFill rotWithShape="1">
          <a:blip r:embed="rId3">
            <a:alphaModFix/>
          </a:blip>
          <a:srcRect/>
          <a:stretch/>
        </p:blipFill>
        <p:spPr>
          <a:xfrm>
            <a:off x="0" y="1"/>
            <a:ext cx="4448013" cy="1614898"/>
          </a:xfrm>
          <a:prstGeom prst="rect">
            <a:avLst/>
          </a:prstGeom>
          <a:noFill/>
          <a:ln>
            <a:noFill/>
          </a:ln>
        </p:spPr>
      </p:pic>
      <p:sp>
        <p:nvSpPr>
          <p:cNvPr id="104" name="Google Shape;104;p15"/>
          <p:cNvSpPr txBox="1"/>
          <p:nvPr/>
        </p:nvSpPr>
        <p:spPr>
          <a:xfrm>
            <a:off x="1332855" y="2813447"/>
            <a:ext cx="10027500" cy="110795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MX" sz="3300" b="1" i="0" u="none" strike="noStrike" cap="none" dirty="0">
                <a:solidFill>
                  <a:schemeClr val="dk1"/>
                </a:solidFill>
                <a:latin typeface="Tahoma"/>
                <a:ea typeface="Tahoma"/>
                <a:cs typeface="Tahoma"/>
                <a:sym typeface="Tahoma"/>
              </a:rPr>
              <a:t>Minería como generador de recursos para el cierre de brechas</a:t>
            </a:r>
            <a:endParaRPr sz="1400" b="0" i="0" u="none" strike="noStrike" cap="none" dirty="0">
              <a:solidFill>
                <a:srgbClr val="000000"/>
              </a:solidFill>
              <a:latin typeface="Arial"/>
              <a:ea typeface="Arial"/>
              <a:cs typeface="Arial"/>
              <a:sym typeface="Arial"/>
            </a:endParaRPr>
          </a:p>
        </p:txBody>
      </p:sp>
      <p:sp>
        <p:nvSpPr>
          <p:cNvPr id="105" name="Google Shape;105;p15"/>
          <p:cNvSpPr txBox="1"/>
          <p:nvPr/>
        </p:nvSpPr>
        <p:spPr>
          <a:xfrm>
            <a:off x="4103975" y="4053975"/>
            <a:ext cx="4516200" cy="547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s-ES" sz="2800" b="0" i="0" u="none" strike="noStrike" cap="none" dirty="0">
                <a:solidFill>
                  <a:schemeClr val="dk1"/>
                </a:solidFill>
                <a:latin typeface="Calibri"/>
                <a:ea typeface="Calibri"/>
                <a:cs typeface="Calibri"/>
                <a:sym typeface="Calibri"/>
              </a:rPr>
              <a:t>David Tuesta Cárdenas</a:t>
            </a:r>
            <a:br>
              <a:rPr lang="es-ES" sz="2800" b="0" i="0" u="none" strike="noStrike" cap="none" dirty="0">
                <a:solidFill>
                  <a:schemeClr val="dk1"/>
                </a:solidFill>
                <a:latin typeface="Calibri"/>
                <a:ea typeface="Calibri"/>
                <a:cs typeface="Calibri"/>
                <a:sym typeface="Calibri"/>
              </a:rPr>
            </a:br>
            <a:r>
              <a:rPr lang="es-ES" sz="1800" b="0" i="0" u="none" strike="noStrike" cap="none" dirty="0">
                <a:solidFill>
                  <a:schemeClr val="dk1"/>
                </a:solidFill>
                <a:latin typeface="Calibri"/>
                <a:ea typeface="Calibri"/>
                <a:cs typeface="Calibri"/>
                <a:sym typeface="Calibri"/>
              </a:rPr>
              <a:t>Presidente</a:t>
            </a:r>
          </a:p>
          <a:p>
            <a:pPr marL="0" marR="0" lvl="0" indent="0" algn="ctr" rtl="0">
              <a:lnSpc>
                <a:spcPct val="100000"/>
              </a:lnSpc>
              <a:spcBef>
                <a:spcPts val="0"/>
              </a:spcBef>
              <a:spcAft>
                <a:spcPts val="0"/>
              </a:spcAft>
              <a:buClr>
                <a:srgbClr val="000000"/>
              </a:buClr>
              <a:buSzPts val="2800"/>
              <a:buFont typeface="Arial"/>
              <a:buNone/>
            </a:pPr>
            <a:r>
              <a:rPr lang="es-ES" sz="1800" dirty="0">
                <a:solidFill>
                  <a:schemeClr val="dk1"/>
                </a:solidFill>
                <a:latin typeface="Calibri"/>
                <a:ea typeface="Calibri"/>
                <a:cs typeface="Calibri"/>
                <a:sym typeface="Calibri"/>
              </a:rPr>
              <a:t>Consejo Privado de Competitividad </a:t>
            </a: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10</a:t>
            </a:fld>
            <a:endParaRPr/>
          </a:p>
        </p:txBody>
      </p:sp>
      <p:sp>
        <p:nvSpPr>
          <p:cNvPr id="8" name="CuadroTexto 7">
            <a:extLst>
              <a:ext uri="{FF2B5EF4-FFF2-40B4-BE49-F238E27FC236}">
                <a16:creationId xmlns:a16="http://schemas.microsoft.com/office/drawing/2014/main" id="{C6A57927-CFFF-F781-8C03-A7134CB56484}"/>
              </a:ext>
            </a:extLst>
          </p:cNvPr>
          <p:cNvSpPr txBox="1"/>
          <p:nvPr/>
        </p:nvSpPr>
        <p:spPr>
          <a:xfrm>
            <a:off x="535144" y="6342806"/>
            <a:ext cx="6705803"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MINEM (2024); INEI (2023).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500" y="614821"/>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sp>
        <p:nvSpPr>
          <p:cNvPr id="10" name="Google Shape;92;p3">
            <a:extLst>
              <a:ext uri="{FF2B5EF4-FFF2-40B4-BE49-F238E27FC236}">
                <a16:creationId xmlns:a16="http://schemas.microsoft.com/office/drawing/2014/main" id="{F7DF2700-AD3A-B285-61B9-0A9B322A98B0}"/>
              </a:ext>
            </a:extLst>
          </p:cNvPr>
          <p:cNvSpPr txBox="1"/>
          <p:nvPr/>
        </p:nvSpPr>
        <p:spPr>
          <a:xfrm>
            <a:off x="135700" y="453105"/>
            <a:ext cx="11880800" cy="984845"/>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solidFill>
                  <a:schemeClr val="tx1"/>
                </a:solidFill>
                <a:latin typeface="Calibri"/>
                <a:ea typeface="Calibri"/>
                <a:cs typeface="Calibri"/>
                <a:sym typeface="Calibri"/>
              </a:rPr>
              <a:t>De manera agregada, </a:t>
            </a:r>
            <a:r>
              <a:rPr lang="es-MX" sz="2400" b="1" dirty="0">
                <a:latin typeface="Calibri"/>
                <a:ea typeface="Calibri"/>
                <a:cs typeface="Calibri"/>
                <a:sym typeface="Calibri"/>
              </a:rPr>
              <a:t>l</a:t>
            </a:r>
            <a:r>
              <a:rPr lang="es-MX" sz="2400" b="1" dirty="0">
                <a:solidFill>
                  <a:schemeClr val="tx1"/>
                </a:solidFill>
                <a:latin typeface="Calibri"/>
                <a:ea typeface="Calibri"/>
                <a:cs typeface="Calibri"/>
                <a:sym typeface="Calibri"/>
              </a:rPr>
              <a:t>a ejecución de la cartera de proyectos </a:t>
            </a:r>
            <a:r>
              <a:rPr lang="es-MX" sz="2400" b="1" dirty="0">
                <a:latin typeface="Calibri"/>
                <a:ea typeface="Calibri"/>
                <a:cs typeface="Calibri"/>
                <a:sym typeface="Calibri"/>
              </a:rPr>
              <a:t>cupríferos </a:t>
            </a:r>
            <a:r>
              <a:rPr lang="es-MX" sz="2400" b="1" dirty="0">
                <a:solidFill>
                  <a:schemeClr val="tx1"/>
                </a:solidFill>
                <a:latin typeface="Calibri"/>
                <a:ea typeface="Calibri"/>
                <a:cs typeface="Calibri"/>
                <a:sym typeface="Calibri"/>
              </a:rPr>
              <a:t>tendría un </a:t>
            </a:r>
            <a:r>
              <a:rPr lang="es-MX" sz="2400" b="1" dirty="0">
                <a:solidFill>
                  <a:srgbClr val="C00000"/>
                </a:solidFill>
                <a:latin typeface="Calibri"/>
                <a:ea typeface="Calibri"/>
                <a:cs typeface="Calibri"/>
                <a:sym typeface="Calibri"/>
              </a:rPr>
              <a:t>alto impacto</a:t>
            </a:r>
            <a:r>
              <a:rPr lang="es-MX" sz="2400" b="1" dirty="0">
                <a:solidFill>
                  <a:schemeClr val="tx1"/>
                </a:solidFill>
                <a:latin typeface="Calibri"/>
                <a:ea typeface="Calibri"/>
                <a:cs typeface="Calibri"/>
                <a:sym typeface="Calibri"/>
              </a:rPr>
              <a:t> en el Valor Agregado Bruto (VAB), recaudación y empleo a nivel nacional.</a:t>
            </a:r>
          </a:p>
        </p:txBody>
      </p:sp>
      <mc:AlternateContent xmlns:mc="http://schemas.openxmlformats.org/markup-compatibility/2006" xmlns:a14="http://schemas.microsoft.com/office/drawing/2010/main">
        <mc:Choice Requires="a14">
          <p:sp>
            <p:nvSpPr>
              <p:cNvPr id="3" name="Google Shape;112;p4">
                <a:extLst>
                  <a:ext uri="{FF2B5EF4-FFF2-40B4-BE49-F238E27FC236}">
                    <a16:creationId xmlns:a16="http://schemas.microsoft.com/office/drawing/2014/main" id="{D50DB4EA-9774-FD7D-7290-6AB9028918C1}"/>
                  </a:ext>
                </a:extLst>
              </p:cNvPr>
              <p:cNvSpPr/>
              <p:nvPr/>
            </p:nvSpPr>
            <p:spPr>
              <a:xfrm>
                <a:off x="7285702" y="1878746"/>
                <a:ext cx="3932803" cy="1169511"/>
              </a:xfrm>
              <a:prstGeom prst="wedgeRoundRectCallout">
                <a:avLst>
                  <a:gd name="adj1" fmla="val -50104"/>
                  <a:gd name="adj2" fmla="val 16053"/>
                  <a:gd name="adj3" fmla="val 0"/>
                </a:avLst>
              </a:prstGeom>
              <a:solidFill>
                <a:schemeClr val="lt2"/>
              </a:solidFill>
              <a:ln w="9525" cap="flat" cmpd="sng">
                <a:solidFill>
                  <a:schemeClr val="dk2"/>
                </a:solidFill>
                <a:prstDash val="dash"/>
                <a:round/>
                <a:headEnd type="none" w="sm" len="sm"/>
                <a:tailEnd type="none" w="sm" len="sm"/>
              </a:ln>
            </p:spPr>
            <p:txBody>
              <a:bodyPr spcFirstLastPara="1" wrap="square" lIns="121900" tIns="121900" rIns="121900" bIns="121900" anchor="ctr" anchorCtr="0">
                <a:noAutofit/>
              </a:bodyPr>
              <a:lstStyle/>
              <a:p>
                <a:pPr indent="609585" algn="just">
                  <a:buClr>
                    <a:schemeClr val="dk1"/>
                  </a:buClr>
                  <a:buSzPts val="1100"/>
                </a:pPr>
                <a:r>
                  <a:rPr lang="es-MX" sz="1800" dirty="0">
                    <a:solidFill>
                      <a:schemeClr val="tx1"/>
                    </a:solidFill>
                    <a:latin typeface="Söhne"/>
                  </a:rPr>
                  <a:t>Existe un potencial impacto de más de </a:t>
                </a:r>
                <a:r>
                  <a:rPr lang="es-MX" sz="1800" b="1" dirty="0">
                    <a:solidFill>
                      <a:srgbClr val="C00000"/>
                    </a:solidFill>
                    <a:latin typeface="Söhne"/>
                  </a:rPr>
                  <a:t>USD 129.000 millones </a:t>
                </a:r>
                <a:r>
                  <a:rPr lang="es-MX" sz="1800" dirty="0">
                    <a:solidFill>
                      <a:schemeClr val="tx1"/>
                    </a:solidFill>
                    <a:latin typeface="Söhne"/>
                  </a:rPr>
                  <a:t>en el </a:t>
                </a:r>
                <a:r>
                  <a:rPr lang="es-MX" sz="1800" b="1" dirty="0">
                    <a:solidFill>
                      <a:srgbClr val="C00000"/>
                    </a:solidFill>
                    <a:latin typeface="Söhne"/>
                  </a:rPr>
                  <a:t>VAB</a:t>
                </a:r>
                <a:r>
                  <a:rPr lang="es-MX" sz="1800" dirty="0">
                    <a:solidFill>
                      <a:schemeClr val="tx1"/>
                    </a:solidFill>
                    <a:latin typeface="Söhne"/>
                  </a:rPr>
                  <a:t> nacional </a:t>
                </a:r>
                <a14:m>
                  <m:oMath xmlns:m="http://schemas.openxmlformats.org/officeDocument/2006/math">
                    <m:sSup>
                      <m:sSupPr>
                        <m:ctrlPr>
                          <a:rPr lang="es-MX" sz="1800" i="1" smtClean="0">
                            <a:solidFill>
                              <a:schemeClr val="tx1"/>
                            </a:solidFill>
                            <a:latin typeface="Cambria Math" panose="02040503050406030204" pitchFamily="18" charset="0"/>
                          </a:rPr>
                        </m:ctrlPr>
                      </m:sSupPr>
                      <m:e>
                        <m:r>
                          <a:rPr lang="es-MX" sz="1800" b="0" i="1" smtClean="0">
                            <a:solidFill>
                              <a:schemeClr val="tx1"/>
                            </a:solidFill>
                            <a:latin typeface="Cambria Math" panose="02040503050406030204" pitchFamily="18" charset="0"/>
                          </a:rPr>
                          <m:t>  </m:t>
                        </m:r>
                      </m:e>
                      <m:sup>
                        <m:r>
                          <a:rPr lang="es-MX" sz="1800" b="0" i="1" smtClean="0">
                            <a:solidFill>
                              <a:schemeClr val="tx1"/>
                            </a:solidFill>
                            <a:latin typeface="Cambria Math" panose="02040503050406030204" pitchFamily="18" charset="0"/>
                          </a:rPr>
                          <m:t>1</m:t>
                        </m:r>
                      </m:sup>
                    </m:sSup>
                  </m:oMath>
                </a14:m>
                <a:r>
                  <a:rPr lang="es-ES_tradnl" sz="1800" dirty="0">
                    <a:solidFill>
                      <a:schemeClr val="tx1"/>
                    </a:solidFill>
                    <a:latin typeface="Calibri"/>
                    <a:ea typeface="Calibri"/>
                    <a:cs typeface="Calibri"/>
                    <a:sym typeface="Calibri"/>
                  </a:rPr>
                  <a:t>/</a:t>
                </a:r>
              </a:p>
            </p:txBody>
          </p:sp>
        </mc:Choice>
        <mc:Fallback xmlns="">
          <p:sp>
            <p:nvSpPr>
              <p:cNvPr id="3" name="Google Shape;112;p4">
                <a:extLst>
                  <a:ext uri="{FF2B5EF4-FFF2-40B4-BE49-F238E27FC236}">
                    <a16:creationId xmlns:a16="http://schemas.microsoft.com/office/drawing/2014/main" id="{D50DB4EA-9774-FD7D-7290-6AB9028918C1}"/>
                  </a:ext>
                </a:extLst>
              </p:cNvPr>
              <p:cNvSpPr>
                <a:spLocks noRot="1" noChangeAspect="1" noMove="1" noResize="1" noEditPoints="1" noAdjustHandles="1" noChangeArrowheads="1" noChangeShapeType="1" noTextEdit="1"/>
              </p:cNvSpPr>
              <p:nvPr/>
            </p:nvSpPr>
            <p:spPr>
              <a:xfrm>
                <a:off x="7285702" y="1878746"/>
                <a:ext cx="3932803" cy="1169511"/>
              </a:xfrm>
              <a:prstGeom prst="wedgeRoundRectCallout">
                <a:avLst>
                  <a:gd name="adj1" fmla="val -50104"/>
                  <a:gd name="adj2" fmla="val 16053"/>
                  <a:gd name="adj3" fmla="val 0"/>
                </a:avLst>
              </a:prstGeom>
              <a:blipFill>
                <a:blip r:embed="rId3"/>
                <a:stretch>
                  <a:fillRect l="-154" r="-463"/>
                </a:stretch>
              </a:blipFill>
              <a:ln w="9525" cap="flat" cmpd="sng">
                <a:solidFill>
                  <a:schemeClr val="dk2"/>
                </a:solidFill>
                <a:prstDash val="dash"/>
                <a:round/>
                <a:headEnd type="none" w="sm" len="sm"/>
                <a:tailEnd type="none" w="sm" len="sm"/>
              </a:ln>
            </p:spPr>
            <p:txBody>
              <a:bodyPr/>
              <a:lstStyle/>
              <a:p>
                <a:r>
                  <a:rPr lang="es-PE">
                    <a:noFill/>
                  </a:rPr>
                  <a:t> </a:t>
                </a:r>
              </a:p>
            </p:txBody>
          </p:sp>
        </mc:Fallback>
      </mc:AlternateContent>
      <p:sp>
        <p:nvSpPr>
          <p:cNvPr id="5" name="CuadroTexto 4">
            <a:extLst>
              <a:ext uri="{FF2B5EF4-FFF2-40B4-BE49-F238E27FC236}">
                <a16:creationId xmlns:a16="http://schemas.microsoft.com/office/drawing/2014/main" id="{CA8B5853-A514-DEB1-A86C-FC1F1CCD731A}"/>
              </a:ext>
            </a:extLst>
          </p:cNvPr>
          <p:cNvSpPr txBox="1"/>
          <p:nvPr/>
        </p:nvSpPr>
        <p:spPr>
          <a:xfrm>
            <a:off x="6870732" y="5491096"/>
            <a:ext cx="4624683" cy="382156"/>
          </a:xfrm>
          <a:prstGeom prst="rect">
            <a:avLst/>
          </a:prstGeom>
          <a:noFill/>
        </p:spPr>
        <p:txBody>
          <a:bodyPr wrap="square">
            <a:spAutoFit/>
          </a:bodyPr>
          <a:lstStyle/>
          <a:p>
            <a:pPr marL="304792">
              <a:lnSpc>
                <a:spcPct val="107000"/>
              </a:lnSpc>
              <a:spcAft>
                <a:spcPts val="1067"/>
              </a:spcAft>
            </a:pPr>
            <a:r>
              <a:rPr lang="es-ES" sz="900" b="1" dirty="0">
                <a:latin typeface="Calibri" panose="020F0502020204030204" pitchFamily="34" charset="0"/>
                <a:ea typeface="Calibri" panose="020F0502020204030204" pitchFamily="34" charset="0"/>
                <a:cs typeface="Times New Roman" panose="02020603050405020304" pitchFamily="18" charset="0"/>
              </a:rPr>
              <a:t>1/</a:t>
            </a:r>
            <a:r>
              <a:rPr lang="es-ES" sz="900" dirty="0">
                <a:latin typeface="Calibri" panose="020F0502020204030204" pitchFamily="34" charset="0"/>
                <a:ea typeface="Calibri" panose="020F0502020204030204" pitchFamily="34" charset="0"/>
                <a:cs typeface="Times New Roman" panose="02020603050405020304" pitchFamily="18" charset="0"/>
              </a:rPr>
              <a:t> Utilizando datos de la SNMPE (2023) se considera que cada S/1.000 de inversión, se refleja en S/3.261 en VAB. Se considera el tipo de cambio promedio 2023 (3.74)</a:t>
            </a:r>
            <a:endParaRPr lang="es-PE" sz="10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8" name="Imagen 17">
            <a:extLst>
              <a:ext uri="{FF2B5EF4-FFF2-40B4-BE49-F238E27FC236}">
                <a16:creationId xmlns:a16="http://schemas.microsoft.com/office/drawing/2014/main" id="{69FA6F47-D8B8-80F7-D03E-1BBBDC0011BB}"/>
              </a:ext>
            </a:extLst>
          </p:cNvPr>
          <p:cNvPicPr>
            <a:picLocks noChangeAspect="1"/>
          </p:cNvPicPr>
          <p:nvPr/>
        </p:nvPicPr>
        <p:blipFill>
          <a:blip r:embed="rId4"/>
          <a:stretch>
            <a:fillRect/>
          </a:stretch>
        </p:blipFill>
        <p:spPr>
          <a:xfrm>
            <a:off x="7415825" y="1924836"/>
            <a:ext cx="450000" cy="450000"/>
          </a:xfrm>
          <a:prstGeom prst="rect">
            <a:avLst/>
          </a:prstGeom>
        </p:spPr>
      </p:pic>
      <mc:AlternateContent xmlns:mc="http://schemas.openxmlformats.org/markup-compatibility/2006" xmlns:a14="http://schemas.microsoft.com/office/drawing/2010/main">
        <mc:Choice Requires="a14">
          <p:sp>
            <p:nvSpPr>
              <p:cNvPr id="26" name="Google Shape;112;p4">
                <a:extLst>
                  <a:ext uri="{FF2B5EF4-FFF2-40B4-BE49-F238E27FC236}">
                    <a16:creationId xmlns:a16="http://schemas.microsoft.com/office/drawing/2014/main" id="{FF5CFDB8-7510-C55B-2A22-C55A62549318}"/>
                  </a:ext>
                </a:extLst>
              </p:cNvPr>
              <p:cNvSpPr/>
              <p:nvPr/>
            </p:nvSpPr>
            <p:spPr>
              <a:xfrm>
                <a:off x="7285702" y="3109890"/>
                <a:ext cx="3932803" cy="1127375"/>
              </a:xfrm>
              <a:prstGeom prst="wedgeRoundRectCallout">
                <a:avLst>
                  <a:gd name="adj1" fmla="val -50104"/>
                  <a:gd name="adj2" fmla="val 16053"/>
                  <a:gd name="adj3" fmla="val 0"/>
                </a:avLst>
              </a:prstGeom>
              <a:solidFill>
                <a:schemeClr val="lt2"/>
              </a:solidFill>
              <a:ln w="9525" cap="flat" cmpd="sng">
                <a:solidFill>
                  <a:schemeClr val="dk2"/>
                </a:solidFill>
                <a:prstDash val="dash"/>
                <a:round/>
                <a:headEnd type="none" w="sm" len="sm"/>
                <a:tailEnd type="none" w="sm" len="sm"/>
              </a:ln>
            </p:spPr>
            <p:txBody>
              <a:bodyPr spcFirstLastPara="1" wrap="square" lIns="121900" tIns="121900" rIns="121900" bIns="121900" anchor="ctr" anchorCtr="0">
                <a:noAutofit/>
              </a:bodyPr>
              <a:lstStyle/>
              <a:p>
                <a:pPr indent="609585" algn="just">
                  <a:buClr>
                    <a:schemeClr val="dk1"/>
                  </a:buClr>
                  <a:buSzPts val="1100"/>
                </a:pPr>
                <a:r>
                  <a:rPr lang="es-MX" sz="1800" dirty="0">
                    <a:solidFill>
                      <a:schemeClr val="tx1"/>
                    </a:solidFill>
                    <a:latin typeface="Söhne"/>
                  </a:rPr>
                  <a:t>Existe un potencial impacto de más de </a:t>
                </a:r>
                <a:r>
                  <a:rPr lang="es-MX" sz="1800" b="1" dirty="0">
                    <a:solidFill>
                      <a:srgbClr val="C00000"/>
                    </a:solidFill>
                    <a:latin typeface="Söhne"/>
                  </a:rPr>
                  <a:t>USD 9.551 millones </a:t>
                </a:r>
                <a:r>
                  <a:rPr lang="es-MX" sz="1800" dirty="0">
                    <a:solidFill>
                      <a:schemeClr val="tx1"/>
                    </a:solidFill>
                    <a:latin typeface="Söhne"/>
                  </a:rPr>
                  <a:t>en la recaudación nacional</a:t>
                </a:r>
                <a14:m>
                  <m:oMath xmlns:m="http://schemas.openxmlformats.org/officeDocument/2006/math">
                    <m:sSup>
                      <m:sSupPr>
                        <m:ctrlPr>
                          <a:rPr lang="es-MX" sz="1800" i="1">
                            <a:solidFill>
                              <a:schemeClr val="tx1"/>
                            </a:solidFill>
                            <a:latin typeface="Cambria Math" panose="02040503050406030204" pitchFamily="18" charset="0"/>
                          </a:rPr>
                        </m:ctrlPr>
                      </m:sSupPr>
                      <m:e>
                        <m:r>
                          <a:rPr lang="es-MX" sz="1800" i="1">
                            <a:solidFill>
                              <a:schemeClr val="tx1"/>
                            </a:solidFill>
                            <a:latin typeface="Cambria Math" panose="02040503050406030204" pitchFamily="18" charset="0"/>
                          </a:rPr>
                          <m:t>  </m:t>
                        </m:r>
                      </m:e>
                      <m:sup>
                        <m:r>
                          <a:rPr lang="es-MX" sz="1800" b="0" i="1" smtClean="0">
                            <a:solidFill>
                              <a:schemeClr val="tx1"/>
                            </a:solidFill>
                            <a:latin typeface="Cambria Math" panose="02040503050406030204" pitchFamily="18" charset="0"/>
                          </a:rPr>
                          <m:t>2</m:t>
                        </m:r>
                      </m:sup>
                    </m:sSup>
                  </m:oMath>
                </a14:m>
                <a:r>
                  <a:rPr lang="es-ES_tradnl" sz="1800" dirty="0">
                    <a:solidFill>
                      <a:schemeClr val="tx1"/>
                    </a:solidFill>
                    <a:latin typeface="Calibri"/>
                    <a:ea typeface="Calibri"/>
                    <a:cs typeface="Calibri"/>
                    <a:sym typeface="Calibri"/>
                  </a:rPr>
                  <a:t>/</a:t>
                </a:r>
              </a:p>
            </p:txBody>
          </p:sp>
        </mc:Choice>
        <mc:Fallback xmlns="">
          <p:sp>
            <p:nvSpPr>
              <p:cNvPr id="26" name="Google Shape;112;p4">
                <a:extLst>
                  <a:ext uri="{FF2B5EF4-FFF2-40B4-BE49-F238E27FC236}">
                    <a16:creationId xmlns:a16="http://schemas.microsoft.com/office/drawing/2014/main" id="{FF5CFDB8-7510-C55B-2A22-C55A62549318}"/>
                  </a:ext>
                </a:extLst>
              </p:cNvPr>
              <p:cNvSpPr>
                <a:spLocks noRot="1" noChangeAspect="1" noMove="1" noResize="1" noEditPoints="1" noAdjustHandles="1" noChangeArrowheads="1" noChangeShapeType="1" noTextEdit="1"/>
              </p:cNvSpPr>
              <p:nvPr/>
            </p:nvSpPr>
            <p:spPr>
              <a:xfrm>
                <a:off x="7285702" y="3109890"/>
                <a:ext cx="3932803" cy="1127375"/>
              </a:xfrm>
              <a:prstGeom prst="wedgeRoundRectCallout">
                <a:avLst>
                  <a:gd name="adj1" fmla="val -50104"/>
                  <a:gd name="adj2" fmla="val 16053"/>
                  <a:gd name="adj3" fmla="val 0"/>
                </a:avLst>
              </a:prstGeom>
              <a:blipFill>
                <a:blip r:embed="rId5"/>
                <a:stretch>
                  <a:fillRect l="-154" r="-463"/>
                </a:stretch>
              </a:blipFill>
              <a:ln w="9525" cap="flat" cmpd="sng">
                <a:solidFill>
                  <a:schemeClr val="dk2"/>
                </a:solidFill>
                <a:prstDash val="dash"/>
                <a:round/>
                <a:headEnd type="none" w="sm" len="sm"/>
                <a:tailEnd type="none" w="sm" len="sm"/>
              </a:ln>
            </p:spPr>
            <p:txBody>
              <a:bodyPr/>
              <a:lstStyle/>
              <a:p>
                <a:r>
                  <a:rPr lang="es-PE">
                    <a:noFill/>
                  </a:rPr>
                  <a:t> </a:t>
                </a:r>
              </a:p>
            </p:txBody>
          </p:sp>
        </mc:Fallback>
      </mc:AlternateContent>
      <mc:AlternateContent xmlns:mc="http://schemas.openxmlformats.org/markup-compatibility/2006" xmlns:a14="http://schemas.microsoft.com/office/drawing/2010/main">
        <mc:Choice Requires="a14">
          <p:sp>
            <p:nvSpPr>
              <p:cNvPr id="27" name="Google Shape;112;p4">
                <a:extLst>
                  <a:ext uri="{FF2B5EF4-FFF2-40B4-BE49-F238E27FC236}">
                    <a16:creationId xmlns:a16="http://schemas.microsoft.com/office/drawing/2014/main" id="{7E473137-78DE-3441-3735-ECED2E3B1E54}"/>
                  </a:ext>
                </a:extLst>
              </p:cNvPr>
              <p:cNvSpPr/>
              <p:nvPr/>
            </p:nvSpPr>
            <p:spPr>
              <a:xfrm>
                <a:off x="7285702" y="4298898"/>
                <a:ext cx="3932803" cy="1127375"/>
              </a:xfrm>
              <a:prstGeom prst="wedgeRoundRectCallout">
                <a:avLst>
                  <a:gd name="adj1" fmla="val -50104"/>
                  <a:gd name="adj2" fmla="val 16053"/>
                  <a:gd name="adj3" fmla="val 0"/>
                </a:avLst>
              </a:prstGeom>
              <a:solidFill>
                <a:schemeClr val="lt2"/>
              </a:solidFill>
              <a:ln w="9525" cap="flat" cmpd="sng">
                <a:solidFill>
                  <a:schemeClr val="dk2"/>
                </a:solidFill>
                <a:prstDash val="dash"/>
                <a:round/>
                <a:headEnd type="none" w="sm" len="sm"/>
                <a:tailEnd type="none" w="sm" len="sm"/>
              </a:ln>
            </p:spPr>
            <p:txBody>
              <a:bodyPr spcFirstLastPara="1" wrap="square" lIns="121900" tIns="121900" rIns="121900" bIns="121900" anchor="ctr" anchorCtr="0">
                <a:noAutofit/>
              </a:bodyPr>
              <a:lstStyle/>
              <a:p>
                <a:pPr indent="609585" algn="just">
                  <a:buClr>
                    <a:schemeClr val="dk1"/>
                  </a:buClr>
                  <a:buSzPts val="1100"/>
                </a:pPr>
                <a:r>
                  <a:rPr lang="es-MX" sz="1800" dirty="0">
                    <a:solidFill>
                      <a:schemeClr val="tx1"/>
                    </a:solidFill>
                    <a:latin typeface="Söhne"/>
                  </a:rPr>
                  <a:t>Existe un potencial impacto de más de </a:t>
                </a:r>
                <a:r>
                  <a:rPr lang="es-MX" sz="1800" b="1" dirty="0">
                    <a:solidFill>
                      <a:srgbClr val="C00000"/>
                    </a:solidFill>
                    <a:latin typeface="Söhne"/>
                  </a:rPr>
                  <a:t>176.500 </a:t>
                </a:r>
                <a:r>
                  <a:rPr lang="es-MX" sz="1800" dirty="0">
                    <a:solidFill>
                      <a:schemeClr val="tx1"/>
                    </a:solidFill>
                    <a:latin typeface="Söhne"/>
                  </a:rPr>
                  <a:t>empleos indirectos a nivel nacional generados</a:t>
                </a:r>
                <a14:m>
                  <m:oMath xmlns:m="http://schemas.openxmlformats.org/officeDocument/2006/math">
                    <m:sSup>
                      <m:sSupPr>
                        <m:ctrlPr>
                          <a:rPr lang="es-MX" sz="1800" i="1">
                            <a:solidFill>
                              <a:schemeClr val="tx1"/>
                            </a:solidFill>
                            <a:latin typeface="Cambria Math" panose="02040503050406030204" pitchFamily="18" charset="0"/>
                          </a:rPr>
                        </m:ctrlPr>
                      </m:sSupPr>
                      <m:e>
                        <m:r>
                          <a:rPr lang="es-MX" sz="1800" i="1">
                            <a:solidFill>
                              <a:schemeClr val="tx1"/>
                            </a:solidFill>
                            <a:latin typeface="Cambria Math" panose="02040503050406030204" pitchFamily="18" charset="0"/>
                          </a:rPr>
                          <m:t>  </m:t>
                        </m:r>
                      </m:e>
                      <m:sup>
                        <m:r>
                          <a:rPr lang="es-MX" sz="1800" b="0" i="1" smtClean="0">
                            <a:solidFill>
                              <a:schemeClr val="tx1"/>
                            </a:solidFill>
                            <a:latin typeface="Cambria Math" panose="02040503050406030204" pitchFamily="18" charset="0"/>
                          </a:rPr>
                          <m:t>3</m:t>
                        </m:r>
                      </m:sup>
                    </m:sSup>
                  </m:oMath>
                </a14:m>
                <a:r>
                  <a:rPr lang="es-ES_tradnl" sz="1800" dirty="0">
                    <a:solidFill>
                      <a:schemeClr val="tx1"/>
                    </a:solidFill>
                    <a:latin typeface="Calibri"/>
                    <a:ea typeface="Calibri"/>
                    <a:cs typeface="Calibri"/>
                    <a:sym typeface="Calibri"/>
                  </a:rPr>
                  <a:t>/</a:t>
                </a:r>
              </a:p>
            </p:txBody>
          </p:sp>
        </mc:Choice>
        <mc:Fallback xmlns="">
          <p:sp>
            <p:nvSpPr>
              <p:cNvPr id="27" name="Google Shape;112;p4">
                <a:extLst>
                  <a:ext uri="{FF2B5EF4-FFF2-40B4-BE49-F238E27FC236}">
                    <a16:creationId xmlns:a16="http://schemas.microsoft.com/office/drawing/2014/main" id="{7E473137-78DE-3441-3735-ECED2E3B1E54}"/>
                  </a:ext>
                </a:extLst>
              </p:cNvPr>
              <p:cNvSpPr>
                <a:spLocks noRot="1" noChangeAspect="1" noMove="1" noResize="1" noEditPoints="1" noAdjustHandles="1" noChangeArrowheads="1" noChangeShapeType="1" noTextEdit="1"/>
              </p:cNvSpPr>
              <p:nvPr/>
            </p:nvSpPr>
            <p:spPr>
              <a:xfrm>
                <a:off x="7285702" y="4298898"/>
                <a:ext cx="3932803" cy="1127375"/>
              </a:xfrm>
              <a:prstGeom prst="wedgeRoundRectCallout">
                <a:avLst>
                  <a:gd name="adj1" fmla="val -50104"/>
                  <a:gd name="adj2" fmla="val 16053"/>
                  <a:gd name="adj3" fmla="val 0"/>
                </a:avLst>
              </a:prstGeom>
              <a:blipFill>
                <a:blip r:embed="rId6"/>
                <a:stretch>
                  <a:fillRect l="-154" r="-463"/>
                </a:stretch>
              </a:blipFill>
              <a:ln w="9525" cap="flat" cmpd="sng">
                <a:solidFill>
                  <a:schemeClr val="dk2"/>
                </a:solidFill>
                <a:prstDash val="dash"/>
                <a:round/>
                <a:headEnd type="none" w="sm" len="sm"/>
                <a:tailEnd type="none" w="sm" len="sm"/>
              </a:ln>
            </p:spPr>
            <p:txBody>
              <a:bodyPr/>
              <a:lstStyle/>
              <a:p>
                <a:r>
                  <a:rPr lang="es-PE">
                    <a:noFill/>
                  </a:rPr>
                  <a:t> </a:t>
                </a:r>
              </a:p>
            </p:txBody>
          </p:sp>
        </mc:Fallback>
      </mc:AlternateContent>
      <p:pic>
        <p:nvPicPr>
          <p:cNvPr id="28" name="Imagen 27">
            <a:extLst>
              <a:ext uri="{FF2B5EF4-FFF2-40B4-BE49-F238E27FC236}">
                <a16:creationId xmlns:a16="http://schemas.microsoft.com/office/drawing/2014/main" id="{2157352C-6268-CCFA-EB0B-44FB8FC016CA}"/>
              </a:ext>
            </a:extLst>
          </p:cNvPr>
          <p:cNvPicPr>
            <a:picLocks noChangeAspect="1"/>
          </p:cNvPicPr>
          <p:nvPr/>
        </p:nvPicPr>
        <p:blipFill>
          <a:blip r:embed="rId7"/>
          <a:stretch>
            <a:fillRect/>
          </a:stretch>
        </p:blipFill>
        <p:spPr>
          <a:xfrm>
            <a:off x="7415825" y="4331458"/>
            <a:ext cx="450000" cy="450000"/>
          </a:xfrm>
          <a:prstGeom prst="rect">
            <a:avLst/>
          </a:prstGeom>
        </p:spPr>
      </p:pic>
      <p:pic>
        <p:nvPicPr>
          <p:cNvPr id="30" name="Imagen 29">
            <a:extLst>
              <a:ext uri="{FF2B5EF4-FFF2-40B4-BE49-F238E27FC236}">
                <a16:creationId xmlns:a16="http://schemas.microsoft.com/office/drawing/2014/main" id="{BE18B24C-8FA4-AAFA-50BB-55E28E952854}"/>
              </a:ext>
            </a:extLst>
          </p:cNvPr>
          <p:cNvPicPr>
            <a:picLocks noChangeAspect="1"/>
          </p:cNvPicPr>
          <p:nvPr/>
        </p:nvPicPr>
        <p:blipFill>
          <a:blip r:embed="rId8"/>
          <a:stretch>
            <a:fillRect/>
          </a:stretch>
        </p:blipFill>
        <p:spPr>
          <a:xfrm>
            <a:off x="7415825" y="3104907"/>
            <a:ext cx="450000" cy="450000"/>
          </a:xfrm>
          <a:prstGeom prst="rect">
            <a:avLst/>
          </a:prstGeom>
        </p:spPr>
      </p:pic>
      <p:sp>
        <p:nvSpPr>
          <p:cNvPr id="31" name="CuadroTexto 30">
            <a:extLst>
              <a:ext uri="{FF2B5EF4-FFF2-40B4-BE49-F238E27FC236}">
                <a16:creationId xmlns:a16="http://schemas.microsoft.com/office/drawing/2014/main" id="{FA066F8B-94C7-DC30-CF6B-675F4DD330E8}"/>
              </a:ext>
            </a:extLst>
          </p:cNvPr>
          <p:cNvSpPr txBox="1"/>
          <p:nvPr/>
        </p:nvSpPr>
        <p:spPr>
          <a:xfrm>
            <a:off x="6870732" y="5925837"/>
            <a:ext cx="4624682" cy="382156"/>
          </a:xfrm>
          <a:prstGeom prst="rect">
            <a:avLst/>
          </a:prstGeom>
          <a:noFill/>
        </p:spPr>
        <p:txBody>
          <a:bodyPr wrap="square">
            <a:spAutoFit/>
          </a:bodyPr>
          <a:lstStyle/>
          <a:p>
            <a:pPr marL="304792">
              <a:lnSpc>
                <a:spcPct val="107000"/>
              </a:lnSpc>
              <a:spcAft>
                <a:spcPts val="1067"/>
              </a:spcAft>
            </a:pPr>
            <a:r>
              <a:rPr lang="es-ES" sz="900" b="1" dirty="0">
                <a:latin typeface="Calibri" panose="020F0502020204030204" pitchFamily="34" charset="0"/>
                <a:ea typeface="Calibri" panose="020F0502020204030204" pitchFamily="34" charset="0"/>
                <a:cs typeface="Times New Roman" panose="02020603050405020304" pitchFamily="18" charset="0"/>
              </a:rPr>
              <a:t>2/</a:t>
            </a:r>
            <a:r>
              <a:rPr lang="es-ES" sz="900" dirty="0">
                <a:latin typeface="Calibri" panose="020F0502020204030204" pitchFamily="34" charset="0"/>
                <a:ea typeface="Calibri" panose="020F0502020204030204" pitchFamily="34" charset="0"/>
                <a:cs typeface="Times New Roman" panose="02020603050405020304" pitchFamily="18" charset="0"/>
              </a:rPr>
              <a:t> Utilizando datos de la SNMPE (2023) se considera que cada S/1.000 de inversión, se refleja en S/240 en recaudación. Se considera el tipo de cambio promedio 2023 (3.74)</a:t>
            </a:r>
            <a:endParaRPr lang="es-PE"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32" name="CuadroTexto 31">
            <a:extLst>
              <a:ext uri="{FF2B5EF4-FFF2-40B4-BE49-F238E27FC236}">
                <a16:creationId xmlns:a16="http://schemas.microsoft.com/office/drawing/2014/main" id="{B7541482-A117-0EF0-CE05-B19FA4DA09B5}"/>
              </a:ext>
            </a:extLst>
          </p:cNvPr>
          <p:cNvSpPr txBox="1"/>
          <p:nvPr/>
        </p:nvSpPr>
        <p:spPr>
          <a:xfrm>
            <a:off x="6870732" y="6332921"/>
            <a:ext cx="4517043" cy="382156"/>
          </a:xfrm>
          <a:prstGeom prst="rect">
            <a:avLst/>
          </a:prstGeom>
          <a:noFill/>
        </p:spPr>
        <p:txBody>
          <a:bodyPr wrap="square">
            <a:spAutoFit/>
          </a:bodyPr>
          <a:lstStyle/>
          <a:p>
            <a:pPr marL="304792">
              <a:lnSpc>
                <a:spcPct val="107000"/>
              </a:lnSpc>
              <a:spcAft>
                <a:spcPts val="1067"/>
              </a:spcAft>
            </a:pPr>
            <a:r>
              <a:rPr lang="es-ES" sz="900" b="1" dirty="0">
                <a:latin typeface="Calibri" panose="020F0502020204030204" pitchFamily="34" charset="0"/>
                <a:ea typeface="Calibri" panose="020F0502020204030204" pitchFamily="34" charset="0"/>
                <a:cs typeface="Times New Roman" panose="02020603050405020304" pitchFamily="18" charset="0"/>
              </a:rPr>
              <a:t>3/</a:t>
            </a:r>
            <a:r>
              <a:rPr lang="es-ES" sz="900" dirty="0">
                <a:latin typeface="Calibri" panose="020F0502020204030204" pitchFamily="34" charset="0"/>
                <a:ea typeface="Calibri" panose="020F0502020204030204" pitchFamily="34" charset="0"/>
                <a:cs typeface="Times New Roman" panose="02020603050405020304" pitchFamily="18" charset="0"/>
              </a:rPr>
              <a:t> Se consideran los empleos indirectos. Se utiliza el insumo que un proyecto de USD 1.400 millones genera 6.210 indirectos (SNMPE, 2023)</a:t>
            </a:r>
            <a:endParaRPr lang="es-PE"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Google Shape;93;p3">
            <a:extLst>
              <a:ext uri="{FF2B5EF4-FFF2-40B4-BE49-F238E27FC236}">
                <a16:creationId xmlns:a16="http://schemas.microsoft.com/office/drawing/2014/main" id="{6F8570A5-D9C7-6FC8-C600-1012AC9BA292}"/>
              </a:ext>
            </a:extLst>
          </p:cNvPr>
          <p:cNvSpPr/>
          <p:nvPr/>
        </p:nvSpPr>
        <p:spPr>
          <a:xfrm>
            <a:off x="175400" y="196975"/>
            <a:ext cx="11880800" cy="330800"/>
          </a:xfrm>
          <a:prstGeom prst="rect">
            <a:avLst/>
          </a:prstGeom>
          <a:solidFill>
            <a:schemeClr val="tx1">
              <a:lumMod val="95000"/>
              <a:lumOff val="5000"/>
            </a:schemeClr>
          </a:solidFill>
          <a:ln>
            <a:noFill/>
          </a:ln>
        </p:spPr>
        <p:txBody>
          <a:bodyPr spcFirstLastPara="1" wrap="square" lIns="91433" tIns="45700" rIns="91433" bIns="45700" anchor="ctr" anchorCtr="0">
            <a:noAutofit/>
          </a:bodyPr>
          <a:lstStyle/>
          <a:p>
            <a:pPr marL="76200" algn="just">
              <a:buSzPts val="2400"/>
            </a:pPr>
            <a:r>
              <a:rPr lang="es-MX" sz="1600" b="1" dirty="0">
                <a:solidFill>
                  <a:schemeClr val="bg1"/>
                </a:solidFill>
                <a:latin typeface="Calibri"/>
                <a:ea typeface="Calibri"/>
                <a:cs typeface="Calibri"/>
              </a:rPr>
              <a:t>II.</a:t>
            </a:r>
            <a:r>
              <a:rPr lang="es-PE" sz="1600" b="1" dirty="0">
                <a:solidFill>
                  <a:schemeClr val="bg1"/>
                </a:solidFill>
                <a:ea typeface="Calibri"/>
              </a:rPr>
              <a:t> SITUACIÓN DE LA INVERSIÓN MINERA: IMPACTO </a:t>
            </a:r>
            <a:r>
              <a:rPr lang="es-MX" sz="1600" b="1" dirty="0">
                <a:solidFill>
                  <a:schemeClr val="bg1"/>
                </a:solidFill>
                <a:ea typeface="Calibri"/>
              </a:rPr>
              <a:t>CARTERA DE PROYECTOS CUPRÍFEROS</a:t>
            </a:r>
          </a:p>
        </p:txBody>
      </p:sp>
      <p:graphicFrame>
        <p:nvGraphicFramePr>
          <p:cNvPr id="7" name="Tabla 6">
            <a:extLst>
              <a:ext uri="{FF2B5EF4-FFF2-40B4-BE49-F238E27FC236}">
                <a16:creationId xmlns:a16="http://schemas.microsoft.com/office/drawing/2014/main" id="{B9ABE047-8501-EA0D-5BC4-A28EF2AAEE83}"/>
              </a:ext>
            </a:extLst>
          </p:cNvPr>
          <p:cNvGraphicFramePr>
            <a:graphicFrameLocks noGrp="1"/>
          </p:cNvGraphicFramePr>
          <p:nvPr>
            <p:extLst>
              <p:ext uri="{D42A27DB-BD31-4B8C-83A1-F6EECF244321}">
                <p14:modId xmlns:p14="http://schemas.microsoft.com/office/powerpoint/2010/main" val="219462387"/>
              </p:ext>
            </p:extLst>
          </p:nvPr>
        </p:nvGraphicFramePr>
        <p:xfrm>
          <a:off x="135700" y="1966901"/>
          <a:ext cx="6299200" cy="3985260"/>
        </p:xfrm>
        <a:graphic>
          <a:graphicData uri="http://schemas.openxmlformats.org/drawingml/2006/table">
            <a:tbl>
              <a:tblPr/>
              <a:tblGrid>
                <a:gridCol w="787400">
                  <a:extLst>
                    <a:ext uri="{9D8B030D-6E8A-4147-A177-3AD203B41FA5}">
                      <a16:colId xmlns:a16="http://schemas.microsoft.com/office/drawing/2014/main" val="3309051386"/>
                    </a:ext>
                  </a:extLst>
                </a:gridCol>
                <a:gridCol w="787400">
                  <a:extLst>
                    <a:ext uri="{9D8B030D-6E8A-4147-A177-3AD203B41FA5}">
                      <a16:colId xmlns:a16="http://schemas.microsoft.com/office/drawing/2014/main" val="2690639261"/>
                    </a:ext>
                  </a:extLst>
                </a:gridCol>
                <a:gridCol w="787400">
                  <a:extLst>
                    <a:ext uri="{9D8B030D-6E8A-4147-A177-3AD203B41FA5}">
                      <a16:colId xmlns:a16="http://schemas.microsoft.com/office/drawing/2014/main" val="3009652398"/>
                    </a:ext>
                  </a:extLst>
                </a:gridCol>
                <a:gridCol w="787400">
                  <a:extLst>
                    <a:ext uri="{9D8B030D-6E8A-4147-A177-3AD203B41FA5}">
                      <a16:colId xmlns:a16="http://schemas.microsoft.com/office/drawing/2014/main" val="4047335689"/>
                    </a:ext>
                  </a:extLst>
                </a:gridCol>
                <a:gridCol w="787400">
                  <a:extLst>
                    <a:ext uri="{9D8B030D-6E8A-4147-A177-3AD203B41FA5}">
                      <a16:colId xmlns:a16="http://schemas.microsoft.com/office/drawing/2014/main" val="1293831105"/>
                    </a:ext>
                  </a:extLst>
                </a:gridCol>
                <a:gridCol w="787400">
                  <a:extLst>
                    <a:ext uri="{9D8B030D-6E8A-4147-A177-3AD203B41FA5}">
                      <a16:colId xmlns:a16="http://schemas.microsoft.com/office/drawing/2014/main" val="3557356219"/>
                    </a:ext>
                  </a:extLst>
                </a:gridCol>
                <a:gridCol w="787400">
                  <a:extLst>
                    <a:ext uri="{9D8B030D-6E8A-4147-A177-3AD203B41FA5}">
                      <a16:colId xmlns:a16="http://schemas.microsoft.com/office/drawing/2014/main" val="3296816137"/>
                    </a:ext>
                  </a:extLst>
                </a:gridCol>
                <a:gridCol w="787400">
                  <a:extLst>
                    <a:ext uri="{9D8B030D-6E8A-4147-A177-3AD203B41FA5}">
                      <a16:colId xmlns:a16="http://schemas.microsoft.com/office/drawing/2014/main" val="1748584043"/>
                    </a:ext>
                  </a:extLst>
                </a:gridCol>
              </a:tblGrid>
              <a:tr h="883920">
                <a:tc>
                  <a:txBody>
                    <a:bodyPr/>
                    <a:lstStyle/>
                    <a:p>
                      <a:pPr algn="ctr" rtl="0" fontAlgn="ctr"/>
                      <a:r>
                        <a:rPr lang="es-PE" sz="1000" b="1" i="0" u="none" strike="noStrike" dirty="0">
                          <a:solidFill>
                            <a:srgbClr val="FFFFFF"/>
                          </a:solidFill>
                          <a:effectLst/>
                          <a:latin typeface="Aptos" panose="020B0004020202020204" pitchFamily="34" charset="0"/>
                        </a:rPr>
                        <a:t>Departamento</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rtl="0" fontAlgn="ctr"/>
                      <a:r>
                        <a:rPr lang="es-PE" sz="1000" b="1" i="0" u="none" strike="noStrike" dirty="0">
                          <a:solidFill>
                            <a:srgbClr val="FFFFFF"/>
                          </a:solidFill>
                          <a:effectLst/>
                          <a:latin typeface="Aptos" panose="020B0004020202020204" pitchFamily="34" charset="0"/>
                        </a:rPr>
                        <a:t># Proyectos mineros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PE" sz="1000" b="1" i="0" u="none" strike="noStrike" dirty="0">
                          <a:solidFill>
                            <a:srgbClr val="FFFFFF"/>
                          </a:solidFill>
                          <a:effectLst/>
                          <a:latin typeface="Aptos" panose="020B0004020202020204" pitchFamily="34" charset="0"/>
                        </a:rPr>
                        <a:t>% del total de proyectos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PE" sz="1000" b="1" i="0" u="none" strike="noStrike" dirty="0">
                          <a:solidFill>
                            <a:srgbClr val="FFFFFF"/>
                          </a:solidFill>
                          <a:effectLst/>
                          <a:latin typeface="Aptos" panose="020B0004020202020204" pitchFamily="34" charset="0"/>
                        </a:rPr>
                        <a:t>Inversión (USD millones)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MX" sz="1000" b="1" i="0" u="none" strike="noStrike" dirty="0">
                          <a:solidFill>
                            <a:srgbClr val="FFFFFF"/>
                          </a:solidFill>
                          <a:effectLst/>
                          <a:latin typeface="Arial" panose="020B0604020202020204" pitchFamily="34" charset="0"/>
                        </a:rPr>
                        <a:t>% del total de la inversión</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MX" sz="1000" b="1" i="0" u="none" strike="noStrike" dirty="0">
                          <a:solidFill>
                            <a:srgbClr val="FFFFFF"/>
                          </a:solidFill>
                          <a:effectLst/>
                          <a:latin typeface="Aptos" panose="020B0004020202020204" pitchFamily="34" charset="0"/>
                        </a:rPr>
                        <a:t>Aporte VAB nacional (USD millones)</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pPr algn="ctr" rtl="0" fontAlgn="ctr"/>
                      <a:r>
                        <a:rPr lang="es-MX" sz="1000" b="1" i="0" u="none" strike="noStrike" dirty="0">
                          <a:solidFill>
                            <a:srgbClr val="FFFFFF"/>
                          </a:solidFill>
                          <a:effectLst/>
                          <a:latin typeface="Aptos" panose="020B0004020202020204" pitchFamily="34" charset="0"/>
                        </a:rPr>
                        <a:t>Aporte Recaudación nacional (USD millones)</a:t>
                      </a:r>
                    </a:p>
                  </a:txBody>
                  <a:tcPr marL="7620" marR="7620" marT="762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00000"/>
                    </a:solidFill>
                  </a:tcPr>
                </a:tc>
                <a:tc>
                  <a:txBody>
                    <a:bodyPr/>
                    <a:lstStyle/>
                    <a:p>
                      <a:pPr algn="ctr" rtl="0" fontAlgn="ctr"/>
                      <a:r>
                        <a:rPr lang="es-MX" sz="1000" b="1" i="0" u="none" strike="noStrike">
                          <a:solidFill>
                            <a:srgbClr val="FFFFFF"/>
                          </a:solidFill>
                          <a:effectLst/>
                          <a:latin typeface="Aptos" panose="020B0004020202020204" pitchFamily="34" charset="0"/>
                        </a:rPr>
                        <a:t>Aporte al Empleo indirecto nacional</a:t>
                      </a:r>
                    </a:p>
                  </a:txBody>
                  <a:tcPr marL="7620" marR="7620" marT="762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159292372"/>
                  </a:ext>
                </a:extLst>
              </a:tr>
              <a:tr h="95579">
                <a:tc>
                  <a:txBody>
                    <a:bodyPr/>
                    <a:lstStyle/>
                    <a:p>
                      <a:pPr algn="l" fontAlgn="b"/>
                      <a:r>
                        <a:rPr lang="es-PE" sz="1100" b="0" i="0" u="none" strike="noStrike" dirty="0">
                          <a:solidFill>
                            <a:srgbClr val="000000"/>
                          </a:solidFill>
                          <a:effectLst/>
                          <a:latin typeface="Aptos Narrow" panose="020B0004020202020204" pitchFamily="34" charset="0"/>
                        </a:rPr>
                        <a:t> Apurímac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22,6%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9.117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22,9%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29.731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2.188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40.440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5006850"/>
                  </a:ext>
                </a:extLst>
              </a:tr>
              <a:tr h="190500">
                <a:tc>
                  <a:txBody>
                    <a:bodyPr/>
                    <a:lstStyle/>
                    <a:p>
                      <a:pPr algn="l" fontAlgn="b"/>
                      <a:r>
                        <a:rPr lang="es-PE" sz="1100" b="0" i="0" u="none" strike="noStrike" dirty="0">
                          <a:solidFill>
                            <a:srgbClr val="000000"/>
                          </a:solidFill>
                          <a:effectLst/>
                          <a:latin typeface="Aptos Narrow" panose="020B0004020202020204" pitchFamily="34" charset="0"/>
                        </a:rPr>
                        <a:t> Cajamarca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ptos" panose="020B0004020202020204" pitchFamily="34" charset="0"/>
                        </a:rPr>
                        <a:t>16,1%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11.498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28,9%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37.495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2.760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51.002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24915206"/>
                  </a:ext>
                </a:extLst>
              </a:tr>
              <a:tr h="190500">
                <a:tc>
                  <a:txBody>
                    <a:bodyPr/>
                    <a:lstStyle/>
                    <a:p>
                      <a:pPr algn="l" fontAlgn="b"/>
                      <a:r>
                        <a:rPr lang="es-PE" sz="1100" b="0" i="0" u="none" strike="noStrike" dirty="0">
                          <a:solidFill>
                            <a:srgbClr val="000000"/>
                          </a:solidFill>
                          <a:effectLst/>
                          <a:latin typeface="Aptos Narrow" panose="020B0004020202020204" pitchFamily="34" charset="0"/>
                        </a:rPr>
                        <a:t> Arequipa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9,7%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3.263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rial" panose="020B0604020202020204" pitchFamily="34" charset="0"/>
                        </a:rPr>
                        <a:t>8,2%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10.641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783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14.474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18454777"/>
                  </a:ext>
                </a:extLst>
              </a:tr>
              <a:tr h="190500">
                <a:tc>
                  <a:txBody>
                    <a:bodyPr/>
                    <a:lstStyle/>
                    <a:p>
                      <a:pPr algn="l" fontAlgn="b"/>
                      <a:r>
                        <a:rPr lang="es-PE" sz="1100" b="0" i="0" u="none" strike="noStrike" dirty="0">
                          <a:solidFill>
                            <a:srgbClr val="000000"/>
                          </a:solidFill>
                          <a:effectLst/>
                          <a:latin typeface="Aptos Narrow" panose="020B0004020202020204" pitchFamily="34" charset="0"/>
                        </a:rPr>
                        <a:t> Moquegua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9,7%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2.880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rial" panose="020B0604020202020204" pitchFamily="34" charset="0"/>
                        </a:rPr>
                        <a:t>7,2%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dirty="0">
                          <a:solidFill>
                            <a:srgbClr val="000000"/>
                          </a:solidFill>
                          <a:effectLst/>
                          <a:latin typeface="Aptos Narrow" panose="020B0004020202020204" pitchFamily="34" charset="0"/>
                        </a:rPr>
                        <a:t>9.392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691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12.775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35522393"/>
                  </a:ext>
                </a:extLst>
              </a:tr>
              <a:tr h="190500">
                <a:tc>
                  <a:txBody>
                    <a:bodyPr/>
                    <a:lstStyle/>
                    <a:p>
                      <a:pPr algn="l" fontAlgn="b"/>
                      <a:r>
                        <a:rPr lang="es-PE" sz="1100" b="0" i="0" u="none" strike="noStrike" dirty="0">
                          <a:solidFill>
                            <a:srgbClr val="000000"/>
                          </a:solidFill>
                          <a:effectLst/>
                          <a:latin typeface="Aptos Narrow" panose="020B0004020202020204" pitchFamily="34" charset="0"/>
                        </a:rPr>
                        <a:t> Cusco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6,5%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2.790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9.098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670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12.376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3148122"/>
                  </a:ext>
                </a:extLst>
              </a:tr>
              <a:tr h="190500">
                <a:tc>
                  <a:txBody>
                    <a:bodyPr/>
                    <a:lstStyle/>
                    <a:p>
                      <a:pPr algn="l" fontAlgn="b"/>
                      <a:r>
                        <a:rPr lang="es-PE" sz="1100" b="0" i="0" u="none" strike="noStrike">
                          <a:solidFill>
                            <a:srgbClr val="000000"/>
                          </a:solidFill>
                          <a:effectLst/>
                          <a:latin typeface="Aptos Narrow" panose="020B0004020202020204" pitchFamily="34" charset="0"/>
                        </a:rPr>
                        <a:t> Áncash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6,5%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2.097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5,3%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6.838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503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9.302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25583373"/>
                  </a:ext>
                </a:extLst>
              </a:tr>
              <a:tr h="190500">
                <a:tc>
                  <a:txBody>
                    <a:bodyPr/>
                    <a:lstStyle/>
                    <a:p>
                      <a:pPr algn="l" fontAlgn="b"/>
                      <a:r>
                        <a:rPr lang="es-PE" sz="1100" b="0" i="0" u="none" strike="noStrike">
                          <a:solidFill>
                            <a:srgbClr val="000000"/>
                          </a:solidFill>
                          <a:effectLst/>
                          <a:latin typeface="Aptos Narrow" panose="020B0004020202020204" pitchFamily="34" charset="0"/>
                        </a:rPr>
                        <a:t> Junín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6,5%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955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3.114</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229</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4.236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551777"/>
                  </a:ext>
                </a:extLst>
              </a:tr>
              <a:tr h="190500">
                <a:tc>
                  <a:txBody>
                    <a:bodyPr/>
                    <a:lstStyle/>
                    <a:p>
                      <a:pPr algn="l" fontAlgn="b"/>
                      <a:r>
                        <a:rPr lang="es-PE" sz="1100" b="0" i="0" u="none" strike="noStrike">
                          <a:solidFill>
                            <a:srgbClr val="000000"/>
                          </a:solidFill>
                          <a:effectLst/>
                          <a:latin typeface="Aptos Narrow" panose="020B0004020202020204" pitchFamily="34" charset="0"/>
                        </a:rPr>
                        <a:t> Piura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2.792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9.105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670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12.385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74293622"/>
                  </a:ext>
                </a:extLst>
              </a:tr>
              <a:tr h="190500">
                <a:tc>
                  <a:txBody>
                    <a:bodyPr/>
                    <a:lstStyle/>
                    <a:p>
                      <a:pPr algn="l" fontAlgn="b"/>
                      <a:r>
                        <a:rPr lang="es-PE" sz="1100" b="0" i="0" u="none" strike="noStrike">
                          <a:solidFill>
                            <a:srgbClr val="000000"/>
                          </a:solidFill>
                          <a:effectLst/>
                          <a:latin typeface="Aptos Narrow" panose="020B0004020202020204" pitchFamily="34" charset="0"/>
                        </a:rPr>
                        <a:t> La Libertad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1.364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3,4%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4.448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327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6.050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49659314"/>
                  </a:ext>
                </a:extLst>
              </a:tr>
              <a:tr h="190500">
                <a:tc>
                  <a:txBody>
                    <a:bodyPr/>
                    <a:lstStyle/>
                    <a:p>
                      <a:pPr algn="l" fontAlgn="b"/>
                      <a:r>
                        <a:rPr lang="es-PE" sz="1100" b="0" i="0" u="none" strike="noStrike">
                          <a:solidFill>
                            <a:srgbClr val="000000"/>
                          </a:solidFill>
                          <a:effectLst/>
                          <a:latin typeface="Aptos Narrow" panose="020B0004020202020204" pitchFamily="34" charset="0"/>
                        </a:rPr>
                        <a:t> Lambayeque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1.043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2,6%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3.401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250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4.626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94570503"/>
                  </a:ext>
                </a:extLst>
              </a:tr>
              <a:tr h="190500">
                <a:tc>
                  <a:txBody>
                    <a:bodyPr/>
                    <a:lstStyle/>
                    <a:p>
                      <a:pPr algn="l" fontAlgn="b"/>
                      <a:r>
                        <a:rPr lang="es-PE" sz="1100" b="0" i="0" u="none" strike="noStrike">
                          <a:solidFill>
                            <a:srgbClr val="000000"/>
                          </a:solidFill>
                          <a:effectLst/>
                          <a:latin typeface="Aptos Narrow" panose="020B0004020202020204" pitchFamily="34" charset="0"/>
                        </a:rPr>
                        <a:t> Huancavelica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655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1,6%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2.136</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157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2.905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0882019"/>
                  </a:ext>
                </a:extLst>
              </a:tr>
              <a:tr h="190500">
                <a:tc>
                  <a:txBody>
                    <a:bodyPr/>
                    <a:lstStyle/>
                    <a:p>
                      <a:pPr algn="l" fontAlgn="b"/>
                      <a:r>
                        <a:rPr lang="es-PE" sz="1100" b="0" i="0" u="none" strike="noStrike">
                          <a:solidFill>
                            <a:srgbClr val="000000"/>
                          </a:solidFill>
                          <a:effectLst/>
                          <a:latin typeface="Aptos Narrow" panose="020B0004020202020204" pitchFamily="34" charset="0"/>
                        </a:rPr>
                        <a:t> Ica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500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1,3%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1.631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120</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2.218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53483551"/>
                  </a:ext>
                </a:extLst>
              </a:tr>
              <a:tr h="190500">
                <a:tc>
                  <a:txBody>
                    <a:bodyPr/>
                    <a:lstStyle/>
                    <a:p>
                      <a:pPr algn="l" fontAlgn="b"/>
                      <a:r>
                        <a:rPr lang="es-PE" sz="1100" b="0" i="0" u="none" strike="noStrike">
                          <a:solidFill>
                            <a:srgbClr val="000000"/>
                          </a:solidFill>
                          <a:effectLst/>
                          <a:latin typeface="Aptos Narrow" panose="020B0004020202020204" pitchFamily="34" charset="0"/>
                        </a:rPr>
                        <a:t> Pasco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431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a:solidFill>
                            <a:srgbClr val="000000"/>
                          </a:solidFill>
                          <a:effectLst/>
                          <a:latin typeface="Arial" panose="020B0604020202020204" pitchFamily="34" charset="0"/>
                        </a:rPr>
                        <a:t>1,1%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1.405</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103</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1.912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30458000"/>
                  </a:ext>
                </a:extLst>
              </a:tr>
              <a:tr h="190500">
                <a:tc>
                  <a:txBody>
                    <a:bodyPr/>
                    <a:lstStyle/>
                    <a:p>
                      <a:pPr algn="l" fontAlgn="b"/>
                      <a:r>
                        <a:rPr lang="es-PE" sz="1100" b="0" i="0" u="none" strike="noStrike">
                          <a:solidFill>
                            <a:srgbClr val="000000"/>
                          </a:solidFill>
                          <a:effectLst/>
                          <a:latin typeface="Aptos Narrow" panose="020B0004020202020204" pitchFamily="34" charset="0"/>
                        </a:rPr>
                        <a:t> Lima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1</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ptos" panose="020B0004020202020204" pitchFamily="34" charset="0"/>
                        </a:rPr>
                        <a:t>3,2%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410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rial" panose="020B0604020202020204" pitchFamily="34" charset="0"/>
                        </a:rPr>
                        <a:t>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r>
                        <a:rPr lang="es-PE" sz="1100" b="0" i="0" u="none" strike="noStrike">
                          <a:solidFill>
                            <a:srgbClr val="000000"/>
                          </a:solidFill>
                          <a:effectLst/>
                          <a:latin typeface="Aptos Narrow" panose="020B0004020202020204" pitchFamily="34" charset="0"/>
                        </a:rPr>
                        <a:t>1.337</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0" i="0" u="none" strike="noStrike">
                          <a:solidFill>
                            <a:srgbClr val="000000"/>
                          </a:solidFill>
                          <a:effectLst/>
                          <a:latin typeface="Aptos" panose="020B0004020202020204" pitchFamily="34" charset="0"/>
                        </a:rPr>
                        <a:t>98</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000" b="0" i="0" u="none" strike="noStrike" dirty="0">
                          <a:solidFill>
                            <a:srgbClr val="000000"/>
                          </a:solidFill>
                          <a:effectLst/>
                          <a:latin typeface="Aptos" panose="020B0004020202020204" pitchFamily="34" charset="0"/>
                        </a:rPr>
                        <a:t>1.819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84744384"/>
                  </a:ext>
                </a:extLst>
              </a:tr>
              <a:tr h="297180">
                <a:tc>
                  <a:txBody>
                    <a:bodyPr/>
                    <a:lstStyle/>
                    <a:p>
                      <a:pPr algn="ctr" rtl="0" fontAlgn="t"/>
                      <a:r>
                        <a:rPr lang="es-PE" sz="1000" b="1" i="0" u="none" strike="noStrike">
                          <a:solidFill>
                            <a:srgbClr val="000000"/>
                          </a:solidFill>
                          <a:effectLst/>
                          <a:latin typeface="Aptos" panose="020B0004020202020204" pitchFamily="34" charset="0"/>
                        </a:rPr>
                        <a:t> </a:t>
                      </a:r>
                    </a:p>
                  </a:txBody>
                  <a:tcPr marL="7620" marR="7620" marT="762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00"/>
                    </a:solidFill>
                  </a:tcPr>
                </a:tc>
                <a:tc>
                  <a:txBody>
                    <a:bodyPr/>
                    <a:lstStyle/>
                    <a:p>
                      <a:pPr algn="ctr" rtl="0" fontAlgn="ctr"/>
                      <a:r>
                        <a:rPr lang="es-PE" sz="1000" b="1" i="0" u="none" strike="noStrike" dirty="0">
                          <a:solidFill>
                            <a:srgbClr val="000000"/>
                          </a:solidFill>
                          <a:effectLst/>
                          <a:latin typeface="Aptos" panose="020B0004020202020204" pitchFamily="34" charset="0"/>
                        </a:rPr>
                        <a:t>31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ptos" panose="020B0004020202020204" pitchFamily="34"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000" b="1" i="0" u="none" strike="noStrike" dirty="0">
                          <a:solidFill>
                            <a:srgbClr val="000000"/>
                          </a:solidFill>
                          <a:effectLst/>
                          <a:latin typeface="Aptos Narrow" panose="020B0004020202020204" pitchFamily="34" charset="0"/>
                        </a:rPr>
                        <a:t>39.795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es-PE" sz="1800" b="0" i="0" u="none" strike="noStrike" dirty="0">
                          <a:solidFill>
                            <a:srgbClr val="000000"/>
                          </a:solidFill>
                          <a:effectLst/>
                          <a:latin typeface="Arial" panose="020B0604020202020204" pitchFamily="34"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rtl="0" fontAlgn="t"/>
                      <a:r>
                        <a:rPr lang="es-PE" sz="1000" b="1" i="0" u="none" strike="noStrike" dirty="0">
                          <a:solidFill>
                            <a:srgbClr val="000000"/>
                          </a:solidFill>
                          <a:effectLst/>
                          <a:latin typeface="Aptos" panose="020B0004020202020204" pitchFamily="34" charset="0"/>
                        </a:rPr>
                        <a:t>129.771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ptos" panose="020B0004020202020204" pitchFamily="34" charset="0"/>
                        </a:rPr>
                        <a:t>9.551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es-PE" sz="1000" b="1" i="0" u="none" strike="noStrike" dirty="0">
                          <a:solidFill>
                            <a:srgbClr val="000000"/>
                          </a:solidFill>
                          <a:effectLst/>
                          <a:latin typeface="Aptos" panose="020B0004020202020204" pitchFamily="34" charset="0"/>
                        </a:rPr>
                        <a:t>176.519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5829515"/>
                  </a:ext>
                </a:extLst>
              </a:tr>
            </a:tbl>
          </a:graphicData>
        </a:graphic>
      </p:graphicFrame>
      <p:sp>
        <p:nvSpPr>
          <p:cNvPr id="12" name="Google Shape;101;p3">
            <a:extLst>
              <a:ext uri="{FF2B5EF4-FFF2-40B4-BE49-F238E27FC236}">
                <a16:creationId xmlns:a16="http://schemas.microsoft.com/office/drawing/2014/main" id="{CEE632A2-DF13-FCC4-B549-3FDF4DB9AE73}"/>
              </a:ext>
            </a:extLst>
          </p:cNvPr>
          <p:cNvSpPr txBox="1"/>
          <p:nvPr/>
        </p:nvSpPr>
        <p:spPr>
          <a:xfrm>
            <a:off x="-275055" y="1340905"/>
            <a:ext cx="7516002" cy="584735"/>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Cartera de proyectos mineros cupríferos, por departamento</a:t>
            </a:r>
            <a:endParaRPr sz="2200" b="1" dirty="0">
              <a:latin typeface="Calibri"/>
              <a:ea typeface="Calibri"/>
              <a:cs typeface="Calibri"/>
              <a:sym typeface="Calibri"/>
            </a:endParaRPr>
          </a:p>
        </p:txBody>
      </p:sp>
    </p:spTree>
    <p:extLst>
      <p:ext uri="{BB962C8B-B14F-4D97-AF65-F5344CB8AC3E}">
        <p14:creationId xmlns:p14="http://schemas.microsoft.com/office/powerpoint/2010/main" val="39468662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0"/>
          <p:cNvSpPr/>
          <p:nvPr/>
        </p:nvSpPr>
        <p:spPr>
          <a:xfrm>
            <a:off x="625572" y="4087605"/>
            <a:ext cx="9768108" cy="483300"/>
          </a:xfrm>
          <a:prstGeom prst="rect">
            <a:avLst/>
          </a:prstGeom>
          <a:solidFill>
            <a:srgbClr val="D9D9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83;p10"/>
          <p:cNvSpPr txBox="1"/>
          <p:nvPr/>
        </p:nvSpPr>
        <p:spPr>
          <a:xfrm>
            <a:off x="951624" y="1567205"/>
            <a:ext cx="8801976" cy="4431983"/>
          </a:xfrm>
          <a:prstGeom prst="rect">
            <a:avLst/>
          </a:prstGeom>
          <a:noFill/>
          <a:ln>
            <a:noFill/>
          </a:ln>
        </p:spPr>
        <p:txBody>
          <a:bodyPr spcFirstLastPara="1" wrap="square" lIns="0" tIns="0" rIns="0" bIns="0" anchor="t" anchorCtr="0">
            <a:spAutoFit/>
          </a:bodyPr>
          <a:lstStyle/>
          <a:p>
            <a:pPr marL="514350" marR="0" lvl="0" indent="-361950" algn="just" rtl="0">
              <a:lnSpc>
                <a:spcPct val="100000"/>
              </a:lnSpc>
              <a:spcBef>
                <a:spcPts val="0"/>
              </a:spcBef>
              <a:spcAft>
                <a:spcPts val="0"/>
              </a:spcAft>
              <a:buClr>
                <a:srgbClr val="000000"/>
              </a:buClr>
              <a:buSzPts val="2400"/>
              <a:buFont typeface="Arial"/>
              <a:buNone/>
            </a:pPr>
            <a:endParaRPr sz="2400" b="1" dirty="0">
              <a:solidFill>
                <a:schemeClr val="bg1">
                  <a:lumMod val="50000"/>
                </a:schemeClr>
              </a:solidFill>
              <a:latin typeface="Calibri"/>
              <a:ea typeface="Calibri"/>
              <a:cs typeface="Calibri"/>
              <a:sym typeface="Calibri"/>
            </a:endParaRPr>
          </a:p>
          <a:p>
            <a:pPr marL="590550" marR="0" lvl="0" indent="-514350" algn="just">
              <a:lnSpc>
                <a:spcPct val="100000"/>
              </a:lnSpc>
              <a:spcBef>
                <a:spcPts val="0"/>
              </a:spcBef>
              <a:spcAft>
                <a:spcPts val="0"/>
              </a:spcAft>
              <a:buClr>
                <a:srgbClr val="000000"/>
              </a:buClr>
              <a:buSzPts val="2400"/>
              <a:buFont typeface="Arial"/>
              <a:buAutoNum type="romanUcPeriod"/>
            </a:pPr>
            <a:r>
              <a:rPr lang="es-PE" sz="2400" b="1" dirty="0">
                <a:solidFill>
                  <a:schemeClr val="bg1">
                    <a:lumMod val="50000"/>
                  </a:schemeClr>
                </a:solidFill>
                <a:latin typeface="Calibri"/>
                <a:ea typeface="Calibri"/>
                <a:cs typeface="Calibri"/>
                <a:sym typeface="Calibri"/>
              </a:rPr>
              <a:t>Minería y desarrollo</a:t>
            </a:r>
          </a:p>
          <a:p>
            <a:pPr marL="590550" marR="0" lvl="0" indent="-514350" algn="just">
              <a:lnSpc>
                <a:spcPct val="100000"/>
              </a:lnSpc>
              <a:spcBef>
                <a:spcPts val="0"/>
              </a:spcBef>
              <a:spcAft>
                <a:spcPts val="0"/>
              </a:spcAft>
              <a:buClr>
                <a:srgbClr val="000000"/>
              </a:buClr>
              <a:buSzPts val="2400"/>
              <a:buFont typeface="Arial"/>
              <a:buAutoNum type="romanUcPeriod"/>
            </a:pPr>
            <a:endParaRPr lang="es-PE" sz="2400" b="1" dirty="0">
              <a:solidFill>
                <a:schemeClr val="bg1">
                  <a:lumMod val="50000"/>
                </a:schemeClr>
              </a:solidFill>
              <a:latin typeface="Calibri"/>
              <a:ea typeface="Calibri"/>
              <a:cs typeface="Calibri"/>
            </a:endParaRPr>
          </a:p>
          <a:p>
            <a:pPr marL="590550" marR="0" lvl="0" indent="-514350" algn="just">
              <a:lnSpc>
                <a:spcPct val="100000"/>
              </a:lnSpc>
              <a:spcBef>
                <a:spcPts val="0"/>
              </a:spcBef>
              <a:spcAft>
                <a:spcPts val="0"/>
              </a:spcAft>
              <a:buClr>
                <a:srgbClr val="000000"/>
              </a:buClr>
              <a:buSzPts val="2400"/>
              <a:buFont typeface="Arial"/>
              <a:buAutoNum type="romanUcPeriod"/>
            </a:pPr>
            <a:endParaRPr lang="es-PE" sz="2400" b="1" dirty="0">
              <a:solidFill>
                <a:schemeClr val="bg1">
                  <a:lumMod val="50000"/>
                </a:schemeClr>
              </a:solidFill>
              <a:latin typeface="Calibri"/>
              <a:ea typeface="Calibri"/>
              <a:cs typeface="Calibri"/>
              <a:sym typeface="Arial"/>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Situación de la inversión minera</a:t>
            </a: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r>
              <a:rPr lang="es-MX" sz="2400" b="1" dirty="0">
                <a:latin typeface="Calibri"/>
                <a:ea typeface="Calibri"/>
                <a:cs typeface="Calibri"/>
              </a:rPr>
              <a:t>Minería como generador de recursos para el cierre de brechas</a:t>
            </a: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Recomendaciones</a:t>
            </a:r>
            <a:endParaRPr sz="2400" b="1" i="0" u="none" strike="noStrike" cap="none" dirty="0">
              <a:solidFill>
                <a:schemeClr val="bg1">
                  <a:lumMod val="50000"/>
                </a:schemeClr>
              </a:solidFill>
              <a:latin typeface="Calibri"/>
              <a:ea typeface="Calibri"/>
              <a:cs typeface="Calibri"/>
              <a:sym typeface="Calibri"/>
            </a:endParaRPr>
          </a:p>
          <a:p>
            <a:pPr marL="457200" marR="0" lvl="0" indent="-228600" algn="just" rtl="0">
              <a:lnSpc>
                <a:spcPct val="100000"/>
              </a:lnSpc>
              <a:spcBef>
                <a:spcPts val="0"/>
              </a:spcBef>
              <a:spcAft>
                <a:spcPts val="0"/>
              </a:spcAft>
              <a:buClr>
                <a:srgbClr val="000000"/>
              </a:buClr>
              <a:buSzPts val="2400"/>
              <a:buFont typeface="Calibri"/>
              <a:buNone/>
            </a:pPr>
            <a:endParaRPr sz="2400" b="1" i="0" u="none" strike="noStrike" cap="none" dirty="0">
              <a:solidFill>
                <a:srgbClr val="000000"/>
              </a:solidFill>
              <a:latin typeface="Arial"/>
              <a:ea typeface="Arial"/>
              <a:cs typeface="Arial"/>
              <a:sym typeface="Arial"/>
            </a:endParaRPr>
          </a:p>
        </p:txBody>
      </p:sp>
      <p:sp>
        <p:nvSpPr>
          <p:cNvPr id="84" name="Google Shape;84;p10"/>
          <p:cNvSpPr txBox="1">
            <a:spLocks noGrp="1"/>
          </p:cNvSpPr>
          <p:nvPr>
            <p:ph type="sldNum" idx="12"/>
          </p:nvPr>
        </p:nvSpPr>
        <p:spPr>
          <a:xfrm>
            <a:off x="11125200" y="6629400"/>
            <a:ext cx="1140600"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000"/>
              <a:buNone/>
            </a:pPr>
            <a:fld id="{00000000-1234-1234-1234-123412341234}" type="slidenum">
              <a:rPr lang="es-PE">
                <a:latin typeface="Calibri"/>
                <a:ea typeface="Calibri"/>
                <a:cs typeface="Calibri"/>
                <a:sym typeface="Calibri"/>
              </a:rPr>
              <a:t>11</a:t>
            </a:fld>
            <a:endParaRPr>
              <a:latin typeface="Calibri"/>
              <a:ea typeface="Calibri"/>
              <a:cs typeface="Calibri"/>
              <a:sym typeface="Calibri"/>
            </a:endParaRPr>
          </a:p>
        </p:txBody>
      </p:sp>
      <p:sp>
        <p:nvSpPr>
          <p:cNvPr id="85" name="Google Shape;85;p10"/>
          <p:cNvSpPr/>
          <p:nvPr/>
        </p:nvSpPr>
        <p:spPr>
          <a:xfrm>
            <a:off x="175404" y="196970"/>
            <a:ext cx="11854200" cy="3306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s-PE" sz="1800" b="1" i="0" u="none" strike="noStrike" cap="none">
                <a:solidFill>
                  <a:schemeClr val="lt1"/>
                </a:solidFill>
                <a:latin typeface="Calibri"/>
                <a:ea typeface="Calibri"/>
                <a:cs typeface="Calibri"/>
                <a:sym typeface="Calibri"/>
              </a:rPr>
              <a:t>ÍNDICE</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2301063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3;p3">
            <a:extLst>
              <a:ext uri="{FF2B5EF4-FFF2-40B4-BE49-F238E27FC236}">
                <a16:creationId xmlns:a16="http://schemas.microsoft.com/office/drawing/2014/main" id="{2B279AF9-93FB-B230-E8F6-BB5F8385DDB3}"/>
              </a:ext>
            </a:extLst>
          </p:cNvPr>
          <p:cNvSpPr/>
          <p:nvPr/>
        </p:nvSpPr>
        <p:spPr>
          <a:xfrm>
            <a:off x="175400" y="196975"/>
            <a:ext cx="11880800" cy="330800"/>
          </a:xfrm>
          <a:prstGeom prst="rect">
            <a:avLst/>
          </a:prstGeom>
          <a:solidFill>
            <a:srgbClr val="3B3B39"/>
          </a:solidFill>
          <a:ln>
            <a:noFill/>
          </a:ln>
        </p:spPr>
        <p:txBody>
          <a:bodyPr spcFirstLastPara="1" wrap="square" lIns="91433" tIns="45700" rIns="91433" bIns="45700" anchor="ctr" anchorCtr="0">
            <a:noAutofit/>
          </a:bodyPr>
          <a:lstStyle/>
          <a:p>
            <a:pPr marL="0" marR="0" lvl="0" indent="0" algn="l" rtl="0">
              <a:lnSpc>
                <a:spcPct val="100000"/>
              </a:lnSpc>
              <a:spcBef>
                <a:spcPts val="0"/>
              </a:spcBef>
              <a:spcAft>
                <a:spcPts val="0"/>
              </a:spcAft>
              <a:buNone/>
            </a:pPr>
            <a:r>
              <a:rPr lang="es-PE" sz="1600" b="1" dirty="0">
                <a:solidFill>
                  <a:schemeClr val="lt1"/>
                </a:solidFill>
              </a:rPr>
              <a:t>III. MINERÍA COMO GENERADOR DE RECURSOS PARA EL CIERRE DE BRECHAS: BRECHAS</a:t>
            </a:r>
            <a:endParaRPr lang="es-PE" sz="1600" dirty="0"/>
          </a:p>
        </p:txBody>
      </p:sp>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12</a:t>
            </a:fld>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400" y="655826"/>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graphicFrame>
        <p:nvGraphicFramePr>
          <p:cNvPr id="12" name="Tabla 11">
            <a:extLst>
              <a:ext uri="{FF2B5EF4-FFF2-40B4-BE49-F238E27FC236}">
                <a16:creationId xmlns:a16="http://schemas.microsoft.com/office/drawing/2014/main" id="{D4A9B175-6416-8CEF-FD57-5DA6D7317F17}"/>
              </a:ext>
            </a:extLst>
          </p:cNvPr>
          <p:cNvGraphicFramePr>
            <a:graphicFrameLocks noGrp="1"/>
          </p:cNvGraphicFramePr>
          <p:nvPr>
            <p:extLst>
              <p:ext uri="{D42A27DB-BD31-4B8C-83A1-F6EECF244321}">
                <p14:modId xmlns:p14="http://schemas.microsoft.com/office/powerpoint/2010/main" val="1426347894"/>
              </p:ext>
            </p:extLst>
          </p:nvPr>
        </p:nvGraphicFramePr>
        <p:xfrm>
          <a:off x="594779" y="1821921"/>
          <a:ext cx="10962641" cy="4631219"/>
        </p:xfrm>
        <a:graphic>
          <a:graphicData uri="http://schemas.openxmlformats.org/drawingml/2006/table">
            <a:tbl>
              <a:tblPr>
                <a:tableStyleId>{5940675A-B579-460E-94D1-54222C63F5DA}</a:tableStyleId>
              </a:tblPr>
              <a:tblGrid>
                <a:gridCol w="1522588">
                  <a:extLst>
                    <a:ext uri="{9D8B030D-6E8A-4147-A177-3AD203B41FA5}">
                      <a16:colId xmlns:a16="http://schemas.microsoft.com/office/drawing/2014/main" val="3267387236"/>
                    </a:ext>
                  </a:extLst>
                </a:gridCol>
                <a:gridCol w="1348579">
                  <a:extLst>
                    <a:ext uri="{9D8B030D-6E8A-4147-A177-3AD203B41FA5}">
                      <a16:colId xmlns:a16="http://schemas.microsoft.com/office/drawing/2014/main" val="3553870957"/>
                    </a:ext>
                  </a:extLst>
                </a:gridCol>
                <a:gridCol w="1348579">
                  <a:extLst>
                    <a:ext uri="{9D8B030D-6E8A-4147-A177-3AD203B41FA5}">
                      <a16:colId xmlns:a16="http://schemas.microsoft.com/office/drawing/2014/main" val="1049591369"/>
                    </a:ext>
                  </a:extLst>
                </a:gridCol>
                <a:gridCol w="1348579">
                  <a:extLst>
                    <a:ext uri="{9D8B030D-6E8A-4147-A177-3AD203B41FA5}">
                      <a16:colId xmlns:a16="http://schemas.microsoft.com/office/drawing/2014/main" val="2668684809"/>
                    </a:ext>
                  </a:extLst>
                </a:gridCol>
                <a:gridCol w="1348579">
                  <a:extLst>
                    <a:ext uri="{9D8B030D-6E8A-4147-A177-3AD203B41FA5}">
                      <a16:colId xmlns:a16="http://schemas.microsoft.com/office/drawing/2014/main" val="3728834800"/>
                    </a:ext>
                  </a:extLst>
                </a:gridCol>
                <a:gridCol w="1348579">
                  <a:extLst>
                    <a:ext uri="{9D8B030D-6E8A-4147-A177-3AD203B41FA5}">
                      <a16:colId xmlns:a16="http://schemas.microsoft.com/office/drawing/2014/main" val="1987203560"/>
                    </a:ext>
                  </a:extLst>
                </a:gridCol>
                <a:gridCol w="1348579">
                  <a:extLst>
                    <a:ext uri="{9D8B030D-6E8A-4147-A177-3AD203B41FA5}">
                      <a16:colId xmlns:a16="http://schemas.microsoft.com/office/drawing/2014/main" val="442638714"/>
                    </a:ext>
                  </a:extLst>
                </a:gridCol>
                <a:gridCol w="1348579">
                  <a:extLst>
                    <a:ext uri="{9D8B030D-6E8A-4147-A177-3AD203B41FA5}">
                      <a16:colId xmlns:a16="http://schemas.microsoft.com/office/drawing/2014/main" val="1853876559"/>
                    </a:ext>
                  </a:extLst>
                </a:gridCol>
              </a:tblGrid>
              <a:tr h="971171">
                <a:tc>
                  <a:txBody>
                    <a:bodyPr/>
                    <a:lstStyle/>
                    <a:p>
                      <a:pPr algn="ctr" rtl="0" fontAlgn="ctr"/>
                      <a:r>
                        <a:rPr lang="es-PE" sz="1200" b="1" u="none" strike="noStrike" dirty="0">
                          <a:solidFill>
                            <a:schemeClr val="bg1"/>
                          </a:solidFill>
                          <a:effectLst/>
                          <a:latin typeface="Arial" panose="020B0604020202020204" pitchFamily="34" charset="0"/>
                          <a:cs typeface="Arial" panose="020B0604020202020204" pitchFamily="34" charset="0"/>
                        </a:rPr>
                        <a:t>Departamento</a:t>
                      </a:r>
                      <a:endParaRPr lang="es-PE"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tc>
                  <a:txBody>
                    <a:bodyPr/>
                    <a:lstStyle/>
                    <a:p>
                      <a:pPr algn="ctr" rtl="0" fontAlgn="ctr"/>
                      <a:r>
                        <a:rPr lang="es-PE" sz="1200" b="1" u="none" strike="noStrike" dirty="0">
                          <a:solidFill>
                            <a:schemeClr val="bg1"/>
                          </a:solidFill>
                          <a:effectLst/>
                          <a:latin typeface="Arial" panose="020B0604020202020204" pitchFamily="34" charset="0"/>
                          <a:cs typeface="Arial" panose="020B0604020202020204" pitchFamily="34" charset="0"/>
                        </a:rPr>
                        <a:t># Proyectos mineros</a:t>
                      </a:r>
                      <a:endParaRPr lang="es-PE"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tc>
                  <a:txBody>
                    <a:bodyPr/>
                    <a:lstStyle/>
                    <a:p>
                      <a:pPr algn="ctr" rtl="0" fontAlgn="ctr"/>
                      <a:r>
                        <a:rPr lang="es-PE" sz="1200" b="1" i="0" u="none" strike="noStrike" dirty="0">
                          <a:solidFill>
                            <a:srgbClr val="FFFFFF"/>
                          </a:solidFill>
                          <a:effectLst/>
                          <a:latin typeface="Arial" panose="020B0604020202020204" pitchFamily="34" charset="0"/>
                          <a:cs typeface="Arial" panose="020B0604020202020204" pitchFamily="34" charset="0"/>
                        </a:rPr>
                        <a:t>Inversión (USD millones)</a:t>
                      </a:r>
                    </a:p>
                  </a:txBody>
                  <a:tcPr marL="7620" marR="7620" marT="7620" marB="0" anchor="ctr">
                    <a:solidFill>
                      <a:srgbClr val="C00000"/>
                    </a:solidFill>
                  </a:tcPr>
                </a:tc>
                <a:tc>
                  <a:txBody>
                    <a:bodyPr/>
                    <a:lstStyle/>
                    <a:p>
                      <a:pPr algn="ctr" rtl="0" fontAlgn="ctr"/>
                      <a:r>
                        <a:rPr lang="es-MX" sz="1200" b="1" u="none" strike="noStrike" dirty="0">
                          <a:solidFill>
                            <a:schemeClr val="bg1"/>
                          </a:solidFill>
                          <a:effectLst/>
                          <a:latin typeface="Arial" panose="020B0604020202020204" pitchFamily="34" charset="0"/>
                          <a:cs typeface="Arial" panose="020B0604020202020204" pitchFamily="34" charset="0"/>
                        </a:rPr>
                        <a:t>%  colegios públicos con acceso a tres servicios*</a:t>
                      </a:r>
                      <a:endParaRPr lang="es-MX"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tc>
                  <a:txBody>
                    <a:bodyPr/>
                    <a:lstStyle/>
                    <a:p>
                      <a:pPr algn="ctr" rtl="0" fontAlgn="ctr"/>
                      <a:r>
                        <a:rPr lang="es-MX" sz="1200" b="1" u="none" strike="noStrike" dirty="0">
                          <a:solidFill>
                            <a:schemeClr val="bg1"/>
                          </a:solidFill>
                          <a:effectLst/>
                          <a:latin typeface="Arial" panose="020B0604020202020204" pitchFamily="34" charset="0"/>
                          <a:cs typeface="Arial" panose="020B0604020202020204" pitchFamily="34" charset="0"/>
                        </a:rPr>
                        <a:t>%EESS con capacidad instalada adecuada</a:t>
                      </a:r>
                      <a:endParaRPr lang="es-MX"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tc>
                  <a:txBody>
                    <a:bodyPr/>
                    <a:lstStyle/>
                    <a:p>
                      <a:pPr algn="ctr" rtl="0" fontAlgn="ctr"/>
                      <a:r>
                        <a:rPr lang="es-MX" sz="1200" b="1" u="none" strike="noStrike" dirty="0">
                          <a:solidFill>
                            <a:schemeClr val="bg1"/>
                          </a:solidFill>
                          <a:effectLst/>
                          <a:latin typeface="Arial" panose="020B0604020202020204" pitchFamily="34" charset="0"/>
                          <a:cs typeface="Arial" panose="020B0604020202020204" pitchFamily="34" charset="0"/>
                        </a:rPr>
                        <a:t>% hogares con acceso a red pública de alcantarillado</a:t>
                      </a:r>
                      <a:endParaRPr lang="es-MX"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tc>
                  <a:txBody>
                    <a:bodyPr/>
                    <a:lstStyle/>
                    <a:p>
                      <a:pPr algn="ctr" rtl="0" fontAlgn="ctr"/>
                      <a:r>
                        <a:rPr lang="es-MX" sz="1200" b="1" u="none" strike="noStrike" dirty="0">
                          <a:solidFill>
                            <a:schemeClr val="bg1"/>
                          </a:solidFill>
                          <a:effectLst/>
                          <a:latin typeface="Arial" panose="020B0604020202020204" pitchFamily="34" charset="0"/>
                          <a:cs typeface="Arial" panose="020B0604020202020204" pitchFamily="34" charset="0"/>
                        </a:rPr>
                        <a:t>% e de hogares que consumen agua con nivel de </a:t>
                      </a:r>
                    </a:p>
                    <a:p>
                      <a:pPr algn="ctr" rtl="0" fontAlgn="ctr"/>
                      <a:r>
                        <a:rPr lang="es-MX" sz="1200" b="1" u="none" strike="noStrike" dirty="0">
                          <a:solidFill>
                            <a:schemeClr val="bg1"/>
                          </a:solidFill>
                          <a:effectLst/>
                          <a:latin typeface="Arial" panose="020B0604020202020204" pitchFamily="34" charset="0"/>
                          <a:cs typeface="Arial" panose="020B0604020202020204" pitchFamily="34" charset="0"/>
                        </a:rPr>
                        <a:t>cloro adecuado </a:t>
                      </a:r>
                      <a:endParaRPr lang="es-MX"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tc>
                  <a:txBody>
                    <a:bodyPr/>
                    <a:lstStyle/>
                    <a:p>
                      <a:pPr algn="ctr" rtl="0" fontAlgn="ctr"/>
                      <a:r>
                        <a:rPr lang="es-MX" sz="1200" b="1" u="none" strike="noStrike" dirty="0">
                          <a:solidFill>
                            <a:schemeClr val="bg1"/>
                          </a:solidFill>
                          <a:effectLst/>
                          <a:latin typeface="Arial" panose="020B0604020202020204" pitchFamily="34" charset="0"/>
                          <a:cs typeface="Arial" panose="020B0604020202020204" pitchFamily="34" charset="0"/>
                        </a:rPr>
                        <a:t>% de la red vial del SINAC pavimentada</a:t>
                      </a:r>
                      <a:endParaRPr lang="es-MX" sz="12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solidFill>
                      <a:srgbClr val="C00000"/>
                    </a:solidFill>
                  </a:tcPr>
                </a:tc>
                <a:extLst>
                  <a:ext uri="{0D108BD9-81ED-4DB2-BD59-A6C34878D82A}">
                    <a16:rowId xmlns:a16="http://schemas.microsoft.com/office/drawing/2014/main" val="2727538388"/>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Apurímac</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7</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9.117</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27,5</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11,6</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59,0</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12,3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17,3</a:t>
                      </a:r>
                    </a:p>
                  </a:txBody>
                  <a:tcPr marL="7620" marR="7620" marT="7620" marB="0" anchor="ctr">
                    <a:noFill/>
                  </a:tcPr>
                </a:tc>
                <a:extLst>
                  <a:ext uri="{0D108BD9-81ED-4DB2-BD59-A6C34878D82A}">
                    <a16:rowId xmlns:a16="http://schemas.microsoft.com/office/drawing/2014/main" val="1239824523"/>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Cajamarca</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11.498</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17,0</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11,8</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47,7</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6,7</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11,7</a:t>
                      </a:r>
                    </a:p>
                  </a:txBody>
                  <a:tcPr marL="7620" marR="7620" marT="7620" marB="0" anchor="ctr">
                    <a:noFill/>
                  </a:tcPr>
                </a:tc>
                <a:extLst>
                  <a:ext uri="{0D108BD9-81ED-4DB2-BD59-A6C34878D82A}">
                    <a16:rowId xmlns:a16="http://schemas.microsoft.com/office/drawing/2014/main" val="4047109313"/>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Arequipa</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3.263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58,6</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6,7</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76,3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49,6</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27,7</a:t>
                      </a:r>
                    </a:p>
                  </a:txBody>
                  <a:tcPr marL="7620" marR="7620" marT="7620" marB="0" anchor="ctr">
                    <a:noFill/>
                  </a:tcPr>
                </a:tc>
                <a:extLst>
                  <a:ext uri="{0D108BD9-81ED-4DB2-BD59-A6C34878D82A}">
                    <a16:rowId xmlns:a16="http://schemas.microsoft.com/office/drawing/2014/main" val="2818055641"/>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Moquegua</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2.880</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52,3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16,5</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86,5</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57,1</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29,4</a:t>
                      </a:r>
                    </a:p>
                  </a:txBody>
                  <a:tcPr marL="7620" marR="7620" marT="7620" marB="0" anchor="ctr">
                    <a:noFill/>
                  </a:tcPr>
                </a:tc>
                <a:extLst>
                  <a:ext uri="{0D108BD9-81ED-4DB2-BD59-A6C34878D82A}">
                    <a16:rowId xmlns:a16="http://schemas.microsoft.com/office/drawing/2014/main" val="330933427"/>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Cusco</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2.790</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31,3</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5,2</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68,6</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30,4</a:t>
                      </a:r>
                    </a:p>
                  </a:txBody>
                  <a:tcPr marL="7620" marR="7620" marT="7620" marB="0" anchor="ctr">
                    <a:noFill/>
                  </a:tcP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16,0</a:t>
                      </a:r>
                    </a:p>
                  </a:txBody>
                  <a:tcPr marL="7620" marR="7620" marT="7620" marB="0" anchor="ctr">
                    <a:noFill/>
                  </a:tcPr>
                </a:tc>
                <a:extLst>
                  <a:ext uri="{0D108BD9-81ED-4DB2-BD59-A6C34878D82A}">
                    <a16:rowId xmlns:a16="http://schemas.microsoft.com/office/drawing/2014/main" val="1068279330"/>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Áncash</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2.097</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44,2</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19,6</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65,6</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21,5</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19,9</a:t>
                      </a:r>
                    </a:p>
                  </a:txBody>
                  <a:tcPr marL="7620" marR="7620" marT="7620" marB="0" anchor="ctr"/>
                </a:tc>
                <a:extLst>
                  <a:ext uri="{0D108BD9-81ED-4DB2-BD59-A6C34878D82A}">
                    <a16:rowId xmlns:a16="http://schemas.microsoft.com/office/drawing/2014/main" val="1079469801"/>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Junín</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955</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29,1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0,8</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70,2</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17,2</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12,3</a:t>
                      </a:r>
                    </a:p>
                  </a:txBody>
                  <a:tcPr marL="7620" marR="7620" marT="7620" marB="0" anchor="ctr"/>
                </a:tc>
                <a:extLst>
                  <a:ext uri="{0D108BD9-81ED-4DB2-BD59-A6C34878D82A}">
                    <a16:rowId xmlns:a16="http://schemas.microsoft.com/office/drawing/2014/main" val="4060638650"/>
                  </a:ext>
                </a:extLst>
              </a:tr>
              <a:tr h="228753">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Piura</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2.792</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27,0</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3,1</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60,1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9,0</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24,8</a:t>
                      </a:r>
                    </a:p>
                  </a:txBody>
                  <a:tcPr marL="7620" marR="7620" marT="7620" marB="0" anchor="ctr"/>
                </a:tc>
                <a:extLst>
                  <a:ext uri="{0D108BD9-81ED-4DB2-BD59-A6C34878D82A}">
                    <a16:rowId xmlns:a16="http://schemas.microsoft.com/office/drawing/2014/main" val="3615062582"/>
                  </a:ext>
                </a:extLst>
              </a:tr>
              <a:tr h="228753">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La Libertad</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1.364</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34,9</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4,2</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76,3</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15,7</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15,0</a:t>
                      </a:r>
                    </a:p>
                  </a:txBody>
                  <a:tcPr marL="7620" marR="7620" marT="7620" marB="0" anchor="ctr"/>
                </a:tc>
                <a:extLst>
                  <a:ext uri="{0D108BD9-81ED-4DB2-BD59-A6C34878D82A}">
                    <a16:rowId xmlns:a16="http://schemas.microsoft.com/office/drawing/2014/main" val="994350097"/>
                  </a:ext>
                </a:extLst>
              </a:tr>
              <a:tr h="228753">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Lambayeque</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1.043</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37,3</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1,0</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78,5</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16,8</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21,3</a:t>
                      </a:r>
                    </a:p>
                  </a:txBody>
                  <a:tcPr marL="7620" marR="7620" marT="7620" marB="0" anchor="ctr"/>
                </a:tc>
                <a:extLst>
                  <a:ext uri="{0D108BD9-81ED-4DB2-BD59-A6C34878D82A}">
                    <a16:rowId xmlns:a16="http://schemas.microsoft.com/office/drawing/2014/main" val="4148178037"/>
                  </a:ext>
                </a:extLst>
              </a:tr>
              <a:tr h="228753">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Huancavelica</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655</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26,0</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2,2</a:t>
                      </a:r>
                    </a:p>
                  </a:txBody>
                  <a:tcPr marL="7620" marR="7620" marT="7620" marB="0" anchor="ctr"/>
                </a:tc>
                <a:tc>
                  <a:txBody>
                    <a:bodyPr/>
                    <a:lstStyle/>
                    <a:p>
                      <a:pPr algn="ctr" rtl="0" fontAlgn="ctr"/>
                      <a:r>
                        <a:rPr lang="es-PE" sz="1200" b="0" i="0" u="none" strike="noStrike" dirty="0">
                          <a:solidFill>
                            <a:srgbClr val="000000"/>
                          </a:solidFill>
                          <a:effectLst/>
                          <a:highlight>
                            <a:srgbClr val="FFFF00"/>
                          </a:highlight>
                          <a:latin typeface="Arial" panose="020B0604020202020204" pitchFamily="34" charset="0"/>
                          <a:cs typeface="Arial" panose="020B0604020202020204" pitchFamily="34" charset="0"/>
                        </a:rPr>
                        <a:t>43,9</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13,6</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15,7</a:t>
                      </a:r>
                    </a:p>
                  </a:txBody>
                  <a:tcPr marL="7620" marR="7620" marT="7620" marB="0" anchor="ctr"/>
                </a:tc>
                <a:extLst>
                  <a:ext uri="{0D108BD9-81ED-4DB2-BD59-A6C34878D82A}">
                    <a16:rowId xmlns:a16="http://schemas.microsoft.com/office/drawing/2014/main" val="203361310"/>
                  </a:ext>
                </a:extLst>
              </a:tr>
              <a:tr h="228753">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Ica</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500</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77,4</a:t>
                      </a:r>
                    </a:p>
                  </a:txBody>
                  <a:tcPr marL="7620" marR="7620" marT="7620" marB="0" anchor="ctr"/>
                </a:tc>
                <a:tc>
                  <a:txBody>
                    <a:bodyPr/>
                    <a:lstStyle/>
                    <a:p>
                      <a:pPr algn="ctr" rtl="0" fontAlgn="ctr"/>
                      <a:r>
                        <a:rPr lang="es-PE" sz="1200" b="0" i="0" u="none" strike="noStrike" dirty="0">
                          <a:solidFill>
                            <a:srgbClr val="000000"/>
                          </a:solidFill>
                          <a:effectLst/>
                          <a:highlight>
                            <a:srgbClr val="FFFF00"/>
                          </a:highlight>
                          <a:latin typeface="Arial" panose="020B0604020202020204" pitchFamily="34" charset="0"/>
                          <a:cs typeface="Arial" panose="020B0604020202020204" pitchFamily="34" charset="0"/>
                        </a:rPr>
                        <a:t>0,6</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82,9</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16,5</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26,1</a:t>
                      </a:r>
                    </a:p>
                  </a:txBody>
                  <a:tcPr marL="7620" marR="7620" marT="7620" marB="0" anchor="ctr"/>
                </a:tc>
                <a:extLst>
                  <a:ext uri="{0D108BD9-81ED-4DB2-BD59-A6C34878D82A}">
                    <a16:rowId xmlns:a16="http://schemas.microsoft.com/office/drawing/2014/main" val="1597445065"/>
                  </a:ext>
                </a:extLst>
              </a:tr>
              <a:tr h="228753">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Pasco</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431</a:t>
                      </a:r>
                    </a:p>
                  </a:txBody>
                  <a:tcPr marL="7620" marR="7620" marT="7620" marB="0" anchor="ctr"/>
                </a:tc>
                <a:tc>
                  <a:txBody>
                    <a:bodyPr/>
                    <a:lstStyle/>
                    <a:p>
                      <a:pPr algn="ctr" rtl="0" fontAlgn="ctr"/>
                      <a:r>
                        <a:rPr lang="es-PE" sz="1200" b="0" i="0" u="none" strike="noStrike" dirty="0">
                          <a:solidFill>
                            <a:srgbClr val="000000"/>
                          </a:solidFill>
                          <a:effectLst/>
                          <a:highlight>
                            <a:srgbClr val="FFFF00"/>
                          </a:highlight>
                          <a:latin typeface="Arial" panose="020B0604020202020204" pitchFamily="34" charset="0"/>
                          <a:cs typeface="Arial" panose="020B0604020202020204" pitchFamily="34" charset="0"/>
                        </a:rPr>
                        <a:t>18,1</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1,0</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66,0</a:t>
                      </a:r>
                    </a:p>
                  </a:txBody>
                  <a:tcPr marL="7620" marR="7620" marT="7620" marB="0" anchor="ctr"/>
                </a:tc>
                <a:tc>
                  <a:txBody>
                    <a:bodyPr/>
                    <a:lstStyle/>
                    <a:p>
                      <a:pPr algn="ctr" rtl="0" fontAlgn="ctr"/>
                      <a:r>
                        <a:rPr lang="es-PE" sz="1200" b="0" i="0" u="none" strike="noStrike" dirty="0">
                          <a:solidFill>
                            <a:srgbClr val="000000"/>
                          </a:solidFill>
                          <a:effectLst/>
                          <a:highlight>
                            <a:srgbClr val="FFFF00"/>
                          </a:highlight>
                          <a:latin typeface="Arial" panose="020B0604020202020204" pitchFamily="34" charset="0"/>
                          <a:cs typeface="Arial" panose="020B0604020202020204" pitchFamily="34" charset="0"/>
                        </a:rPr>
                        <a:t>2,2</a:t>
                      </a:r>
                    </a:p>
                  </a:txBody>
                  <a:tcPr marL="7620" marR="7620" marT="7620" marB="0" anchor="ctr"/>
                </a:tc>
                <a:tc>
                  <a:txBody>
                    <a:bodyPr/>
                    <a:lstStyle/>
                    <a:p>
                      <a:pPr algn="ctr" rtl="0" fontAlgn="ctr"/>
                      <a:r>
                        <a:rPr lang="es-PE" sz="1200" b="0" i="0" u="none" strike="noStrike" dirty="0">
                          <a:solidFill>
                            <a:srgbClr val="000000"/>
                          </a:solidFill>
                          <a:effectLst/>
                          <a:highlight>
                            <a:srgbClr val="FFFF00"/>
                          </a:highlight>
                          <a:latin typeface="Arial" panose="020B0604020202020204" pitchFamily="34" charset="0"/>
                          <a:cs typeface="Arial" panose="020B0604020202020204" pitchFamily="34" charset="0"/>
                        </a:rPr>
                        <a:t>11,8</a:t>
                      </a:r>
                    </a:p>
                  </a:txBody>
                  <a:tcPr marL="7620" marR="7620" marT="7620" marB="0" anchor="ctr"/>
                </a:tc>
                <a:extLst>
                  <a:ext uri="{0D108BD9-81ED-4DB2-BD59-A6C34878D82A}">
                    <a16:rowId xmlns:a16="http://schemas.microsoft.com/office/drawing/2014/main" val="3848055503"/>
                  </a:ext>
                </a:extLst>
              </a:tr>
              <a:tr h="228753">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Lima</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1</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410</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75,7</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9,0</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81,3</a:t>
                      </a:r>
                    </a:p>
                  </a:txBody>
                  <a:tcPr marL="7620" marR="7620" marT="7620" marB="0" anchor="ctr"/>
                </a:tc>
                <a:tc>
                  <a:txBody>
                    <a:bodyPr/>
                    <a:lstStyle/>
                    <a:p>
                      <a:pPr algn="ctr" rtl="0" fontAlgn="ctr"/>
                      <a:r>
                        <a:rPr lang="es-PE" sz="1200" b="0" i="0" u="none" strike="noStrike">
                          <a:solidFill>
                            <a:srgbClr val="000000"/>
                          </a:solidFill>
                          <a:effectLst/>
                          <a:latin typeface="Arial" panose="020B0604020202020204" pitchFamily="34" charset="0"/>
                          <a:cs typeface="Arial" panose="020B0604020202020204" pitchFamily="34" charset="0"/>
                        </a:rPr>
                        <a:t>49,3</a:t>
                      </a:r>
                    </a:p>
                  </a:txBody>
                  <a:tcPr marL="7620" marR="7620" marT="7620" marB="0" anchor="ctr"/>
                </a:tc>
                <a:tc>
                  <a:txBody>
                    <a:bodyPr/>
                    <a:lstStyle/>
                    <a:p>
                      <a:pPr algn="ctr" rtl="0" fontAlgn="ctr"/>
                      <a:r>
                        <a:rPr lang="es-PE" sz="1200" b="0" i="0" u="none" strike="noStrike" dirty="0">
                          <a:solidFill>
                            <a:srgbClr val="000000"/>
                          </a:solidFill>
                          <a:effectLst/>
                          <a:latin typeface="Arial" panose="020B0604020202020204" pitchFamily="34" charset="0"/>
                          <a:cs typeface="Arial" panose="020B0604020202020204" pitchFamily="34" charset="0"/>
                        </a:rPr>
                        <a:t>59,6</a:t>
                      </a:r>
                    </a:p>
                  </a:txBody>
                  <a:tcPr marL="7620" marR="7620" marT="7620" marB="0" anchor="ctr"/>
                </a:tc>
                <a:extLst>
                  <a:ext uri="{0D108BD9-81ED-4DB2-BD59-A6C34878D82A}">
                    <a16:rowId xmlns:a16="http://schemas.microsoft.com/office/drawing/2014/main" val="946921599"/>
                  </a:ext>
                </a:extLst>
              </a:tr>
              <a:tr h="228753">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 Total</a:t>
                      </a:r>
                    </a:p>
                  </a:txBody>
                  <a:tcPr marL="7620" marR="7620" marT="7620" marB="0" anchor="ctr"/>
                </a:tc>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31</a:t>
                      </a:r>
                    </a:p>
                  </a:txBody>
                  <a:tcPr marL="7620" marR="7620" marT="7620"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s-PE" sz="1200" b="1" i="0" u="none" strike="noStrike" dirty="0">
                          <a:solidFill>
                            <a:srgbClr val="000000"/>
                          </a:solidFill>
                          <a:effectLst/>
                          <a:latin typeface="Arial" panose="020B0604020202020204" pitchFamily="34" charset="0"/>
                          <a:cs typeface="Arial" panose="020B0604020202020204" pitchFamily="34" charset="0"/>
                        </a:rPr>
                        <a:t>39.795</a:t>
                      </a:r>
                    </a:p>
                  </a:txBody>
                  <a:tcPr marL="7620" marR="7620" marT="7620" marB="0" anchor="ctr"/>
                </a:tc>
                <a:tc>
                  <a:txBody>
                    <a:bodyPr/>
                    <a:lstStyle/>
                    <a:p>
                      <a:pPr algn="ctr" rtl="0" fontAlgn="ct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tc>
                  <a:txBody>
                    <a:bodyPr/>
                    <a:lstStyle/>
                    <a:p>
                      <a:pPr algn="ctr" rtl="0" fontAlgn="ct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tc>
                  <a:txBody>
                    <a:bodyPr/>
                    <a:lstStyle/>
                    <a:p>
                      <a:pPr algn="ctr" rtl="0" fontAlgn="ct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tc>
                  <a:txBody>
                    <a:bodyPr/>
                    <a:lstStyle/>
                    <a:p>
                      <a:pPr algn="ctr" rtl="0" fontAlgn="ct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tc>
                  <a:txBody>
                    <a:bodyPr/>
                    <a:lstStyle/>
                    <a:p>
                      <a:pPr algn="ctr" rtl="0" fontAlgn="ct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extLst>
                  <a:ext uri="{0D108BD9-81ED-4DB2-BD59-A6C34878D82A}">
                    <a16:rowId xmlns:a16="http://schemas.microsoft.com/office/drawing/2014/main" val="1387094420"/>
                  </a:ext>
                </a:extLst>
              </a:tr>
              <a:tr h="228753">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Promedio nacional</a:t>
                      </a:r>
                    </a:p>
                  </a:txBody>
                  <a:tcPr marL="7620" marR="7620" marT="7620" marB="0" anchor="ctr"/>
                </a:tc>
                <a:tc>
                  <a:txBody>
                    <a:bodyPr/>
                    <a:lstStyle/>
                    <a:p>
                      <a:pPr algn="ctr" rtl="0" fontAlgn="ct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s-PE" sz="12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solidFill>
                      <a:schemeClr val="tx1"/>
                    </a:solidFill>
                  </a:tcPr>
                </a:tc>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39,0</a:t>
                      </a:r>
                    </a:p>
                  </a:txBody>
                  <a:tcPr marL="7620" marR="7620" marT="7620" marB="0" anchor="ctr"/>
                </a:tc>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7,7</a:t>
                      </a:r>
                    </a:p>
                  </a:txBody>
                  <a:tcPr marL="7620" marR="7620" marT="7620" marB="0" anchor="ctr"/>
                </a:tc>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63,2</a:t>
                      </a:r>
                    </a:p>
                  </a:txBody>
                  <a:tcPr marL="7620" marR="7620" marT="7620" marB="0" anchor="ctr"/>
                </a:tc>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23,6</a:t>
                      </a:r>
                    </a:p>
                  </a:txBody>
                  <a:tcPr marL="7620" marR="7620" marT="7620" marB="0" anchor="ctr"/>
                </a:tc>
                <a:tc>
                  <a:txBody>
                    <a:bodyPr/>
                    <a:lstStyle/>
                    <a:p>
                      <a:pPr algn="ctr" rtl="0" fontAlgn="ctr"/>
                      <a:r>
                        <a:rPr lang="es-PE" sz="1200" b="1" i="0" u="none" strike="noStrike" dirty="0">
                          <a:solidFill>
                            <a:srgbClr val="000000"/>
                          </a:solidFill>
                          <a:effectLst/>
                          <a:latin typeface="Arial" panose="020B0604020202020204" pitchFamily="34" charset="0"/>
                          <a:cs typeface="Arial" panose="020B0604020202020204" pitchFamily="34" charset="0"/>
                        </a:rPr>
                        <a:t>19,0</a:t>
                      </a:r>
                    </a:p>
                  </a:txBody>
                  <a:tcPr marL="7620" marR="7620" marT="7620" marB="0" anchor="ctr"/>
                </a:tc>
                <a:extLst>
                  <a:ext uri="{0D108BD9-81ED-4DB2-BD59-A6C34878D82A}">
                    <a16:rowId xmlns:a16="http://schemas.microsoft.com/office/drawing/2014/main" val="1582623427"/>
                  </a:ext>
                </a:extLst>
              </a:tr>
            </a:tbl>
          </a:graphicData>
        </a:graphic>
      </p:graphicFrame>
      <p:sp>
        <p:nvSpPr>
          <p:cNvPr id="13" name="CuadroTexto 12">
            <a:extLst>
              <a:ext uri="{FF2B5EF4-FFF2-40B4-BE49-F238E27FC236}">
                <a16:creationId xmlns:a16="http://schemas.microsoft.com/office/drawing/2014/main" id="{4FEE4437-9C80-776F-08E7-5AD82113E40B}"/>
              </a:ext>
            </a:extLst>
          </p:cNvPr>
          <p:cNvSpPr txBox="1"/>
          <p:nvPr/>
        </p:nvSpPr>
        <p:spPr>
          <a:xfrm>
            <a:off x="3941285" y="6580864"/>
            <a:ext cx="5332256"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MINEM (2024); INEI (2023); MINSA (2022); MTC (2023).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Google Shape;92;p3">
            <a:extLst>
              <a:ext uri="{FF2B5EF4-FFF2-40B4-BE49-F238E27FC236}">
                <a16:creationId xmlns:a16="http://schemas.microsoft.com/office/drawing/2014/main" id="{384E4E37-681D-25FA-7DB0-39AEEE7C8786}"/>
              </a:ext>
            </a:extLst>
          </p:cNvPr>
          <p:cNvSpPr txBox="1"/>
          <p:nvPr/>
        </p:nvSpPr>
        <p:spPr>
          <a:xfrm>
            <a:off x="135700" y="453105"/>
            <a:ext cx="11880800" cy="984845"/>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solidFill>
                  <a:schemeClr val="tx1"/>
                </a:solidFill>
                <a:latin typeface="Calibri"/>
                <a:ea typeface="Calibri"/>
                <a:cs typeface="Calibri"/>
                <a:sym typeface="Calibri"/>
              </a:rPr>
              <a:t>Los departamentos con cartera de proyectos cu</a:t>
            </a:r>
            <a:r>
              <a:rPr lang="es-MX" sz="2400" b="1" dirty="0">
                <a:latin typeface="Calibri"/>
                <a:ea typeface="Calibri"/>
                <a:cs typeface="Calibri"/>
                <a:sym typeface="Calibri"/>
              </a:rPr>
              <a:t>príferos aún mantienen una brecha importante en servicios básicos.</a:t>
            </a:r>
            <a:endParaRPr lang="es-MX" sz="2400" b="1" dirty="0">
              <a:solidFill>
                <a:schemeClr val="tx1"/>
              </a:solidFill>
              <a:latin typeface="Calibri"/>
              <a:ea typeface="Calibri"/>
              <a:cs typeface="Calibri"/>
              <a:sym typeface="Calibri"/>
            </a:endParaRPr>
          </a:p>
        </p:txBody>
      </p:sp>
      <p:sp>
        <p:nvSpPr>
          <p:cNvPr id="15" name="Google Shape;101;p3">
            <a:extLst>
              <a:ext uri="{FF2B5EF4-FFF2-40B4-BE49-F238E27FC236}">
                <a16:creationId xmlns:a16="http://schemas.microsoft.com/office/drawing/2014/main" id="{0AC007C9-3B9F-AB0D-7771-04A3A72D00B5}"/>
              </a:ext>
            </a:extLst>
          </p:cNvPr>
          <p:cNvSpPr txBox="1"/>
          <p:nvPr/>
        </p:nvSpPr>
        <p:spPr>
          <a:xfrm>
            <a:off x="175400" y="1286121"/>
            <a:ext cx="11781040" cy="584735"/>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Indicadores de brecha de los departamentos con proyectos cupríferos</a:t>
            </a:r>
            <a:endParaRPr sz="2200" b="1" dirty="0">
              <a:latin typeface="Calibri"/>
              <a:ea typeface="Calibri"/>
              <a:cs typeface="Calibri"/>
              <a:sym typeface="Calibri"/>
            </a:endParaRPr>
          </a:p>
        </p:txBody>
      </p:sp>
      <p:sp>
        <p:nvSpPr>
          <p:cNvPr id="2" name="Elipse 1">
            <a:extLst>
              <a:ext uri="{FF2B5EF4-FFF2-40B4-BE49-F238E27FC236}">
                <a16:creationId xmlns:a16="http://schemas.microsoft.com/office/drawing/2014/main" id="{7274B6E5-7ED7-1114-89D6-9A7A97975EA0}"/>
              </a:ext>
            </a:extLst>
          </p:cNvPr>
          <p:cNvSpPr/>
          <p:nvPr/>
        </p:nvSpPr>
        <p:spPr>
          <a:xfrm>
            <a:off x="5171768" y="5555226"/>
            <a:ext cx="609600" cy="235974"/>
          </a:xfrm>
          <a:prstGeom prst="ellipse">
            <a:avLst/>
          </a:prstGeom>
          <a:noFill/>
          <a:ln>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3" name="Elipse 2">
            <a:extLst>
              <a:ext uri="{FF2B5EF4-FFF2-40B4-BE49-F238E27FC236}">
                <a16:creationId xmlns:a16="http://schemas.microsoft.com/office/drawing/2014/main" id="{5CEA680E-A9A1-8023-7AB3-106BCF5313BA}"/>
              </a:ext>
            </a:extLst>
          </p:cNvPr>
          <p:cNvSpPr/>
          <p:nvPr/>
        </p:nvSpPr>
        <p:spPr>
          <a:xfrm>
            <a:off x="6494206" y="5309324"/>
            <a:ext cx="609600" cy="235974"/>
          </a:xfrm>
          <a:prstGeom prst="ellipse">
            <a:avLst/>
          </a:prstGeom>
          <a:noFill/>
          <a:ln>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5" name="Elipse 4">
            <a:extLst>
              <a:ext uri="{FF2B5EF4-FFF2-40B4-BE49-F238E27FC236}">
                <a16:creationId xmlns:a16="http://schemas.microsoft.com/office/drawing/2014/main" id="{6D1F6350-7462-5D83-BBA5-AD387D1E0DA7}"/>
              </a:ext>
            </a:extLst>
          </p:cNvPr>
          <p:cNvSpPr/>
          <p:nvPr/>
        </p:nvSpPr>
        <p:spPr>
          <a:xfrm>
            <a:off x="7870723" y="5068386"/>
            <a:ext cx="609600" cy="235974"/>
          </a:xfrm>
          <a:prstGeom prst="ellipse">
            <a:avLst/>
          </a:prstGeom>
          <a:noFill/>
          <a:ln>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Elipse 6">
            <a:extLst>
              <a:ext uri="{FF2B5EF4-FFF2-40B4-BE49-F238E27FC236}">
                <a16:creationId xmlns:a16="http://schemas.microsoft.com/office/drawing/2014/main" id="{2A46776E-0A82-BD49-8DA2-EEA6268C68F1}"/>
              </a:ext>
            </a:extLst>
          </p:cNvPr>
          <p:cNvSpPr/>
          <p:nvPr/>
        </p:nvSpPr>
        <p:spPr>
          <a:xfrm>
            <a:off x="9271820" y="5535466"/>
            <a:ext cx="609600" cy="235974"/>
          </a:xfrm>
          <a:prstGeom prst="ellipse">
            <a:avLst/>
          </a:prstGeom>
          <a:noFill/>
          <a:ln>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8" name="Elipse 7">
            <a:extLst>
              <a:ext uri="{FF2B5EF4-FFF2-40B4-BE49-F238E27FC236}">
                <a16:creationId xmlns:a16="http://schemas.microsoft.com/office/drawing/2014/main" id="{CCC70206-17F7-47A0-8A82-E9C95ED3AD31}"/>
              </a:ext>
            </a:extLst>
          </p:cNvPr>
          <p:cNvSpPr/>
          <p:nvPr/>
        </p:nvSpPr>
        <p:spPr>
          <a:xfrm>
            <a:off x="10594258" y="5535466"/>
            <a:ext cx="609600" cy="235974"/>
          </a:xfrm>
          <a:prstGeom prst="ellipse">
            <a:avLst/>
          </a:prstGeom>
          <a:noFill/>
          <a:ln>
            <a:solidFill>
              <a:srgbClr val="C0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2098419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3;p3">
            <a:extLst>
              <a:ext uri="{FF2B5EF4-FFF2-40B4-BE49-F238E27FC236}">
                <a16:creationId xmlns:a16="http://schemas.microsoft.com/office/drawing/2014/main" id="{2B279AF9-93FB-B230-E8F6-BB5F8385DDB3}"/>
              </a:ext>
            </a:extLst>
          </p:cNvPr>
          <p:cNvSpPr/>
          <p:nvPr/>
        </p:nvSpPr>
        <p:spPr>
          <a:xfrm>
            <a:off x="175400" y="196975"/>
            <a:ext cx="11880800" cy="330800"/>
          </a:xfrm>
          <a:prstGeom prst="rect">
            <a:avLst/>
          </a:prstGeom>
          <a:solidFill>
            <a:srgbClr val="3B3B39"/>
          </a:solidFill>
          <a:ln>
            <a:noFill/>
          </a:ln>
        </p:spPr>
        <p:txBody>
          <a:bodyPr spcFirstLastPara="1" wrap="square" lIns="91433" tIns="45700" rIns="91433" bIns="45700" anchor="ctr" anchorCtr="0">
            <a:noAutofit/>
          </a:bodyPr>
          <a:lstStyle/>
          <a:p>
            <a:pPr marL="0" marR="0" lvl="0" indent="0" algn="l" rtl="0">
              <a:lnSpc>
                <a:spcPct val="100000"/>
              </a:lnSpc>
              <a:spcBef>
                <a:spcPts val="0"/>
              </a:spcBef>
              <a:spcAft>
                <a:spcPts val="0"/>
              </a:spcAft>
              <a:buNone/>
            </a:pPr>
            <a:r>
              <a:rPr lang="es-PE" sz="1600" b="1" dirty="0">
                <a:solidFill>
                  <a:schemeClr val="lt1"/>
                </a:solidFill>
              </a:rPr>
              <a:t>III. MINERÍA COMO GENERADOR DE RECURSOS PARA EL CIERRE DE BRECHAS: RECURSOS SIN EJECUTAR</a:t>
            </a:r>
            <a:endParaRPr lang="es-PE" sz="1600" dirty="0"/>
          </a:p>
        </p:txBody>
      </p:sp>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13</a:t>
            </a:fld>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400" y="655826"/>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sp>
        <p:nvSpPr>
          <p:cNvPr id="5" name="Google Shape;92;p3">
            <a:extLst>
              <a:ext uri="{FF2B5EF4-FFF2-40B4-BE49-F238E27FC236}">
                <a16:creationId xmlns:a16="http://schemas.microsoft.com/office/drawing/2014/main" id="{1FDFCE6B-3DFE-C6A1-4711-0732ABF3E80F}"/>
              </a:ext>
            </a:extLst>
          </p:cNvPr>
          <p:cNvSpPr txBox="1"/>
          <p:nvPr/>
        </p:nvSpPr>
        <p:spPr>
          <a:xfrm>
            <a:off x="155600" y="465420"/>
            <a:ext cx="11880800" cy="1354176"/>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latin typeface="Calibri" panose="020F0502020204030204" pitchFamily="34" charset="0"/>
                <a:ea typeface="Calibri" panose="020F0502020204030204" pitchFamily="34" charset="0"/>
                <a:cs typeface="Calibri" panose="020F0502020204030204" pitchFamily="34" charset="0"/>
                <a:sym typeface="Calibri"/>
              </a:rPr>
              <a:t>Entre 2019 y 2023, en los </a:t>
            </a:r>
            <a:r>
              <a:rPr lang="es-MX" sz="2400" b="1" dirty="0">
                <a:solidFill>
                  <a:schemeClr val="tx1"/>
                </a:solidFill>
                <a:latin typeface="Calibri"/>
                <a:ea typeface="Calibri"/>
                <a:cs typeface="Calibri"/>
                <a:sym typeface="Calibri"/>
              </a:rPr>
              <a:t>cinco departamentos</a:t>
            </a:r>
            <a:r>
              <a:rPr lang="es-MX" sz="2400" b="1" dirty="0">
                <a:latin typeface="Calibri" panose="020F0502020204030204" pitchFamily="34" charset="0"/>
                <a:ea typeface="Calibri" panose="020F0502020204030204" pitchFamily="34" charset="0"/>
                <a:cs typeface="Calibri" panose="020F0502020204030204" pitchFamily="34" charset="0"/>
                <a:sym typeface="Calibri"/>
              </a:rPr>
              <a:t>*</a:t>
            </a:r>
            <a:r>
              <a:rPr lang="es-MX" sz="2400" b="1" dirty="0">
                <a:solidFill>
                  <a:schemeClr val="tx1"/>
                </a:solidFill>
                <a:latin typeface="Calibri"/>
                <a:ea typeface="Calibri"/>
                <a:cs typeface="Calibri"/>
                <a:sym typeface="Calibri"/>
              </a:rPr>
              <a:t> con el mayor número de proyectos cupríferos se </a:t>
            </a:r>
            <a:r>
              <a:rPr lang="es-MX" sz="2400" b="1" dirty="0">
                <a:latin typeface="Calibri" panose="020F0502020204030204" pitchFamily="34" charset="0"/>
                <a:ea typeface="Calibri" panose="020F0502020204030204" pitchFamily="34" charset="0"/>
                <a:cs typeface="Calibri" panose="020F0502020204030204" pitchFamily="34" charset="0"/>
                <a:sym typeface="Calibri"/>
              </a:rPr>
              <a:t>dejaron de ejecutar por año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sym typeface="Calibri"/>
              </a:rPr>
              <a:t>S/8.485 millones </a:t>
            </a:r>
            <a:r>
              <a:rPr lang="es-MX" sz="2400" b="1" dirty="0">
                <a:latin typeface="Calibri" panose="020F0502020204030204" pitchFamily="34" charset="0"/>
                <a:ea typeface="Calibri" panose="020F0502020204030204" pitchFamily="34" charset="0"/>
                <a:cs typeface="Calibri" panose="020F0502020204030204" pitchFamily="34" charset="0"/>
                <a:sym typeface="Calibri"/>
              </a:rPr>
              <a:t>de recursos de canon para proyectos.</a:t>
            </a:r>
            <a:endParaRPr lang="es-MX" sz="2400" b="1" dirty="0">
              <a:solidFill>
                <a:schemeClr val="tx1"/>
              </a:solidFill>
              <a:latin typeface="Calibri" panose="020F0502020204030204" pitchFamily="34" charset="0"/>
              <a:ea typeface="Calibri" panose="020F0502020204030204" pitchFamily="34" charset="0"/>
              <a:cs typeface="Calibri" panose="020F0502020204030204" pitchFamily="34" charset="0"/>
              <a:sym typeface="Calibri"/>
            </a:endParaRPr>
          </a:p>
        </p:txBody>
      </p:sp>
      <p:sp>
        <p:nvSpPr>
          <p:cNvPr id="11" name="Google Shape;101;p3">
            <a:extLst>
              <a:ext uri="{FF2B5EF4-FFF2-40B4-BE49-F238E27FC236}">
                <a16:creationId xmlns:a16="http://schemas.microsoft.com/office/drawing/2014/main" id="{413726ED-59E9-FF12-85FC-A9D52D4F8B12}"/>
              </a:ext>
            </a:extLst>
          </p:cNvPr>
          <p:cNvSpPr txBox="1"/>
          <p:nvPr/>
        </p:nvSpPr>
        <p:spPr>
          <a:xfrm>
            <a:off x="2455784" y="1617872"/>
            <a:ext cx="7280432" cy="984845"/>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1600" b="1" dirty="0">
                <a:latin typeface="Calibri" panose="020F0502020204030204" pitchFamily="34" charset="0"/>
                <a:ea typeface="Calibri" panose="020F0502020204030204" pitchFamily="34" charset="0"/>
                <a:cs typeface="Times New Roman" panose="02020603050405020304" pitchFamily="18" charset="0"/>
                <a:sym typeface="Calibri"/>
              </a:rPr>
              <a:t>Canon: Equivalencia de los recursos sin ejecutar en infraestructura pública </a:t>
            </a:r>
            <a:r>
              <a:rPr lang="es-ES" sz="1600" b="1" dirty="0">
                <a:solidFill>
                  <a:srgbClr val="C00000"/>
                </a:solidFill>
                <a:latin typeface="Calibri" panose="020F0502020204030204" pitchFamily="34" charset="0"/>
                <a:ea typeface="Calibri" panose="020F0502020204030204" pitchFamily="34" charset="0"/>
                <a:cs typeface="Times New Roman" panose="02020603050405020304" pitchFamily="18" charset="0"/>
                <a:sym typeface="Calibri"/>
              </a:rPr>
              <a:t>ADICIONAL</a:t>
            </a:r>
            <a:r>
              <a:rPr lang="es-ES" sz="1600" b="1" dirty="0">
                <a:latin typeface="Calibri" panose="020F0502020204030204" pitchFamily="34" charset="0"/>
                <a:ea typeface="Calibri" panose="020F0502020204030204" pitchFamily="34" charset="0"/>
                <a:cs typeface="Times New Roman" panose="02020603050405020304" pitchFamily="18" charset="0"/>
                <a:sym typeface="Calibri"/>
              </a:rPr>
              <a:t>  en los cinco departamentos con mayor número de proyectos mineros cupríferos 1/</a:t>
            </a:r>
            <a:endParaRPr sz="1600" b="1" dirty="0">
              <a:latin typeface="Calibri"/>
              <a:ea typeface="Calibri"/>
              <a:cs typeface="Calibri"/>
              <a:sym typeface="Calibri"/>
            </a:endParaRPr>
          </a:p>
        </p:txBody>
      </p:sp>
      <p:sp>
        <p:nvSpPr>
          <p:cNvPr id="15" name="CuadroTexto 14">
            <a:extLst>
              <a:ext uri="{FF2B5EF4-FFF2-40B4-BE49-F238E27FC236}">
                <a16:creationId xmlns:a16="http://schemas.microsoft.com/office/drawing/2014/main" id="{E3149543-293C-2957-B083-19891E52265E}"/>
              </a:ext>
            </a:extLst>
          </p:cNvPr>
          <p:cNvSpPr txBox="1"/>
          <p:nvPr/>
        </p:nvSpPr>
        <p:spPr>
          <a:xfrm>
            <a:off x="4000206" y="6111349"/>
            <a:ext cx="5038530" cy="281231"/>
          </a:xfrm>
          <a:prstGeom prst="rect">
            <a:avLst/>
          </a:prstGeom>
          <a:noFill/>
        </p:spPr>
        <p:txBody>
          <a:bodyPr wrap="square">
            <a:spAutoFit/>
          </a:bodyPr>
          <a:lstStyle/>
          <a:p>
            <a:pPr marL="304792">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 </a:t>
            </a:r>
            <a:r>
              <a:rPr lang="es-ES" sz="1200" dirty="0">
                <a:latin typeface="Calibri" panose="020F0502020204030204" pitchFamily="34" charset="0"/>
                <a:ea typeface="Calibri" panose="020F0502020204030204" pitchFamily="34" charset="0"/>
                <a:cs typeface="Times New Roman" panose="02020603050405020304" pitchFamily="18" charset="0"/>
              </a:rPr>
              <a:t>SIAF-MEF.</a:t>
            </a:r>
            <a:r>
              <a:rPr lang="es-ES" sz="1200" b="1" dirty="0">
                <a:latin typeface="Calibri" panose="020F0502020204030204" pitchFamily="34" charset="0"/>
                <a:ea typeface="Calibri" panose="020F0502020204030204" pitchFamily="34" charset="0"/>
                <a:cs typeface="Times New Roman" panose="02020603050405020304" pitchFamily="18" charset="0"/>
              </a:rPr>
              <a:t> 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18" name="CuadroTexto 17">
            <a:extLst>
              <a:ext uri="{FF2B5EF4-FFF2-40B4-BE49-F238E27FC236}">
                <a16:creationId xmlns:a16="http://schemas.microsoft.com/office/drawing/2014/main" id="{144EE831-47A8-4ABC-8FA1-201B2D94D49F}"/>
              </a:ext>
            </a:extLst>
          </p:cNvPr>
          <p:cNvSpPr txBox="1"/>
          <p:nvPr/>
        </p:nvSpPr>
        <p:spPr>
          <a:xfrm>
            <a:off x="617554" y="5556159"/>
            <a:ext cx="10563526" cy="967765"/>
          </a:xfrm>
          <a:prstGeom prst="rect">
            <a:avLst/>
          </a:prstGeom>
          <a:noFill/>
        </p:spPr>
        <p:txBody>
          <a:bodyPr wrap="square">
            <a:spAutoFit/>
          </a:bodyPr>
          <a:lstStyle/>
          <a:p>
            <a:pPr>
              <a:lnSpc>
                <a:spcPct val="107000"/>
              </a:lnSpc>
              <a:spcAft>
                <a:spcPts val="1067"/>
              </a:spcAft>
            </a:pPr>
            <a:r>
              <a:rPr lang="es-MX" sz="900" b="1" dirty="0">
                <a:latin typeface="Calibri" panose="020F0502020204030204" pitchFamily="34" charset="0"/>
                <a:ea typeface="Calibri" panose="020F0502020204030204" pitchFamily="34" charset="0"/>
                <a:cs typeface="Times New Roman" panose="02020603050405020304" pitchFamily="18" charset="0"/>
              </a:rPr>
              <a:t>1/ </a:t>
            </a:r>
            <a:r>
              <a:rPr lang="es-MX" sz="900" dirty="0">
                <a:latin typeface="Calibri" panose="020F0502020204030204" pitchFamily="34" charset="0"/>
                <a:ea typeface="Calibri" panose="020F0502020204030204" pitchFamily="34" charset="0"/>
                <a:cs typeface="Times New Roman" panose="02020603050405020304" pitchFamily="18" charset="0"/>
              </a:rPr>
              <a:t>Estos cálculos consideran que los recursos se destinarían a un solo sector.</a:t>
            </a:r>
            <a:br>
              <a:rPr lang="es-MX" sz="900" b="1" dirty="0">
                <a:latin typeface="Calibri" panose="020F0502020204030204" pitchFamily="34" charset="0"/>
                <a:ea typeface="Calibri" panose="020F0502020204030204" pitchFamily="34" charset="0"/>
                <a:cs typeface="Times New Roman" panose="02020603050405020304" pitchFamily="18" charset="0"/>
              </a:rPr>
            </a:br>
            <a:r>
              <a:rPr lang="es-MX" sz="900" b="1" dirty="0">
                <a:latin typeface="Calibri" panose="020F0502020204030204" pitchFamily="34" charset="0"/>
                <a:ea typeface="Calibri" panose="020F0502020204030204" pitchFamily="34" charset="0"/>
                <a:cs typeface="Times New Roman" panose="02020603050405020304" pitchFamily="18" charset="0"/>
              </a:rPr>
              <a:t>2/ </a:t>
            </a:r>
            <a:r>
              <a:rPr lang="es-MX" sz="900" dirty="0">
                <a:latin typeface="Calibri" panose="020F0502020204030204" pitchFamily="34" charset="0"/>
                <a:ea typeface="Calibri" panose="020F0502020204030204" pitchFamily="34" charset="0"/>
                <a:cs typeface="Times New Roman" panose="02020603050405020304" pitchFamily="18" charset="0"/>
              </a:rPr>
              <a:t>El costo de los EESS de nivel 1 es de S/8,8 millones. Se obtiene como el promedio del costo actualizado de todos los proyectos en establecimientos de salud de nivel 1 con avance financiero de 80% o más.</a:t>
            </a:r>
            <a:br>
              <a:rPr lang="es-MX" sz="900" dirty="0">
                <a:latin typeface="Calibri" panose="020F0502020204030204" pitchFamily="34" charset="0"/>
                <a:ea typeface="Calibri" panose="020F0502020204030204" pitchFamily="34" charset="0"/>
                <a:cs typeface="Times New Roman" panose="02020603050405020304" pitchFamily="18" charset="0"/>
              </a:rPr>
            </a:br>
            <a:r>
              <a:rPr lang="es-MX" sz="900" b="1" dirty="0">
                <a:latin typeface="Calibri" panose="020F0502020204030204" pitchFamily="34" charset="0"/>
                <a:ea typeface="Calibri" panose="020F0502020204030204" pitchFamily="34" charset="0"/>
                <a:cs typeface="Times New Roman" panose="02020603050405020304" pitchFamily="18" charset="0"/>
              </a:rPr>
              <a:t>3/ </a:t>
            </a:r>
            <a:r>
              <a:rPr lang="es-MX" sz="900" dirty="0">
                <a:latin typeface="Calibri" panose="020F0502020204030204" pitchFamily="34" charset="0"/>
                <a:ea typeface="Calibri" panose="020F0502020204030204" pitchFamily="34" charset="0"/>
                <a:cs typeface="Times New Roman" panose="02020603050405020304" pitchFamily="18" charset="0"/>
              </a:rPr>
              <a:t>El costo de un colegio de educación básica es de S/7 millones. Se obtiene como el promedio del costo actualizado de todos los proyectos de la función Educación básica con avance financiero de 80% o más.</a:t>
            </a:r>
            <a:br>
              <a:rPr lang="es-MX" sz="900" dirty="0">
                <a:latin typeface="Calibri" panose="020F0502020204030204" pitchFamily="34" charset="0"/>
                <a:ea typeface="Calibri" panose="020F0502020204030204" pitchFamily="34" charset="0"/>
                <a:cs typeface="Times New Roman" panose="02020603050405020304" pitchFamily="18" charset="0"/>
              </a:rPr>
            </a:br>
            <a:r>
              <a:rPr lang="es-MX" sz="900" b="1" dirty="0">
                <a:latin typeface="Calibri" panose="020F0502020204030204" pitchFamily="34" charset="0"/>
                <a:ea typeface="Calibri" panose="020F0502020204030204" pitchFamily="34" charset="0"/>
                <a:cs typeface="Times New Roman" panose="02020603050405020304" pitchFamily="18" charset="0"/>
              </a:rPr>
              <a:t>4/ </a:t>
            </a:r>
            <a:r>
              <a:rPr lang="es-MX" sz="900" dirty="0">
                <a:latin typeface="Calibri" panose="020F0502020204030204" pitchFamily="34" charset="0"/>
                <a:ea typeface="Calibri" panose="020F0502020204030204" pitchFamily="34" charset="0"/>
                <a:cs typeface="Times New Roman" panose="02020603050405020304" pitchFamily="18" charset="0"/>
              </a:rPr>
              <a:t>El costo de un km de carretera pavimentada es de S/1,9 millones (MEF, 2019)</a:t>
            </a:r>
            <a:endParaRPr lang="es-PE" sz="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1067"/>
              </a:spcAft>
            </a:pPr>
            <a:endParaRPr lang="es-PE" sz="9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Tabla 1">
            <a:extLst>
              <a:ext uri="{FF2B5EF4-FFF2-40B4-BE49-F238E27FC236}">
                <a16:creationId xmlns:a16="http://schemas.microsoft.com/office/drawing/2014/main" id="{376B3EF6-7449-F6B9-AE6D-CE59A1162740}"/>
              </a:ext>
            </a:extLst>
          </p:cNvPr>
          <p:cNvGraphicFramePr>
            <a:graphicFrameLocks noGrp="1"/>
          </p:cNvGraphicFramePr>
          <p:nvPr>
            <p:extLst>
              <p:ext uri="{D42A27DB-BD31-4B8C-83A1-F6EECF244321}">
                <p14:modId xmlns:p14="http://schemas.microsoft.com/office/powerpoint/2010/main" val="558574097"/>
              </p:ext>
            </p:extLst>
          </p:nvPr>
        </p:nvGraphicFramePr>
        <p:xfrm>
          <a:off x="2384247" y="2540555"/>
          <a:ext cx="7231492" cy="3015604"/>
        </p:xfrm>
        <a:graphic>
          <a:graphicData uri="http://schemas.openxmlformats.org/drawingml/2006/table">
            <a:tbl>
              <a:tblPr/>
              <a:tblGrid>
                <a:gridCol w="1327657">
                  <a:extLst>
                    <a:ext uri="{9D8B030D-6E8A-4147-A177-3AD203B41FA5}">
                      <a16:colId xmlns:a16="http://schemas.microsoft.com/office/drawing/2014/main" val="821312583"/>
                    </a:ext>
                  </a:extLst>
                </a:gridCol>
                <a:gridCol w="1694880">
                  <a:extLst>
                    <a:ext uri="{9D8B030D-6E8A-4147-A177-3AD203B41FA5}">
                      <a16:colId xmlns:a16="http://schemas.microsoft.com/office/drawing/2014/main" val="2383509926"/>
                    </a:ext>
                  </a:extLst>
                </a:gridCol>
                <a:gridCol w="1384153">
                  <a:extLst>
                    <a:ext uri="{9D8B030D-6E8A-4147-A177-3AD203B41FA5}">
                      <a16:colId xmlns:a16="http://schemas.microsoft.com/office/drawing/2014/main" val="4014967306"/>
                    </a:ext>
                  </a:extLst>
                </a:gridCol>
                <a:gridCol w="1271161">
                  <a:extLst>
                    <a:ext uri="{9D8B030D-6E8A-4147-A177-3AD203B41FA5}">
                      <a16:colId xmlns:a16="http://schemas.microsoft.com/office/drawing/2014/main" val="2296814467"/>
                    </a:ext>
                  </a:extLst>
                </a:gridCol>
                <a:gridCol w="1553641">
                  <a:extLst>
                    <a:ext uri="{9D8B030D-6E8A-4147-A177-3AD203B41FA5}">
                      <a16:colId xmlns:a16="http://schemas.microsoft.com/office/drawing/2014/main" val="1505407561"/>
                    </a:ext>
                  </a:extLst>
                </a:gridCol>
              </a:tblGrid>
              <a:tr h="1185910">
                <a:tc>
                  <a:txBody>
                    <a:bodyPr/>
                    <a:lstStyle/>
                    <a:p>
                      <a:pPr algn="ctr" rtl="0" fontAlgn="ctr"/>
                      <a:r>
                        <a:rPr lang="es-PE" sz="1200" b="1" i="0" u="none" strike="noStrike">
                          <a:solidFill>
                            <a:srgbClr val="FFFFFF"/>
                          </a:solidFill>
                          <a:effectLst/>
                          <a:latin typeface="Aptos Display" panose="020B0004020202020204" pitchFamily="34" charset="0"/>
                        </a:rPr>
                        <a:t>Departamento</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MX" sz="1200" b="1" i="0" u="none" strike="noStrike" dirty="0">
                          <a:solidFill>
                            <a:srgbClr val="FFFFFF"/>
                          </a:solidFill>
                          <a:effectLst/>
                          <a:latin typeface="Aptos Display" panose="020B0004020202020204" pitchFamily="34" charset="0"/>
                        </a:rPr>
                        <a:t>Recursos de canon para inversión sin ejecutar (S/millones)</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MX" sz="1200" b="1" i="0" u="none" strike="noStrike" dirty="0">
                          <a:solidFill>
                            <a:srgbClr val="FFFFFF"/>
                          </a:solidFill>
                          <a:effectLst/>
                          <a:latin typeface="Aptos Display" panose="020B0004020202020204" pitchFamily="34" charset="0"/>
                        </a:rPr>
                        <a:t>EESS N1 que se hubieran construido 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PE" sz="1200" b="1" i="0" u="none" strike="noStrike" dirty="0">
                          <a:solidFill>
                            <a:srgbClr val="FFFFFF"/>
                          </a:solidFill>
                          <a:effectLst/>
                          <a:latin typeface="Aptos Display" panose="020B0004020202020204" pitchFamily="34" charset="0"/>
                        </a:rPr>
                        <a:t>KM Carreteras que se pudieron pavimentar 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ctr" rtl="0" fontAlgn="ctr"/>
                      <a:r>
                        <a:rPr lang="es-MX" sz="1200" b="1" i="0" u="none" strike="noStrike" dirty="0">
                          <a:solidFill>
                            <a:srgbClr val="FFFFFF"/>
                          </a:solidFill>
                          <a:effectLst/>
                          <a:latin typeface="Aptos Display" panose="020B0004020202020204" pitchFamily="34" charset="0"/>
                        </a:rPr>
                        <a:t>Colegio de educación básica que se hubieran construido 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extLst>
                  <a:ext uri="{0D108BD9-81ED-4DB2-BD59-A6C34878D82A}">
                    <a16:rowId xmlns:a16="http://schemas.microsoft.com/office/drawing/2014/main" val="585795509"/>
                  </a:ext>
                </a:extLst>
              </a:tr>
              <a:tr h="304949">
                <a:tc>
                  <a:txBody>
                    <a:bodyPr/>
                    <a:lstStyle/>
                    <a:p>
                      <a:pPr algn="ctr" rtl="0" fontAlgn="b"/>
                      <a:r>
                        <a:rPr lang="es-PE" sz="1200" b="0" i="0" u="none" strike="noStrike">
                          <a:solidFill>
                            <a:srgbClr val="000000"/>
                          </a:solidFill>
                          <a:effectLst/>
                          <a:latin typeface="Calibri" panose="020F0502020204030204" pitchFamily="34" charset="0"/>
                        </a:rPr>
                        <a:t>Apurímac</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610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70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322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17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2142655"/>
                  </a:ext>
                </a:extLst>
              </a:tr>
              <a:tr h="304949">
                <a:tc>
                  <a:txBody>
                    <a:bodyPr/>
                    <a:lstStyle/>
                    <a:p>
                      <a:pPr algn="ctr" rtl="0" fontAlgn="b"/>
                      <a:r>
                        <a:rPr lang="es-PE" sz="1200" b="0" i="0" u="none" strike="noStrike">
                          <a:solidFill>
                            <a:srgbClr val="000000"/>
                          </a:solidFill>
                          <a:effectLst/>
                          <a:latin typeface="Calibri" panose="020F0502020204030204" pitchFamily="34" charset="0"/>
                        </a:rPr>
                        <a:t>Cajamarca</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1.150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130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605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33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895374"/>
                  </a:ext>
                </a:extLst>
              </a:tr>
              <a:tr h="304949">
                <a:tc>
                  <a:txBody>
                    <a:bodyPr/>
                    <a:lstStyle/>
                    <a:p>
                      <a:pPr algn="ctr" rtl="0" fontAlgn="b"/>
                      <a:r>
                        <a:rPr lang="es-PE" sz="1200" b="0" i="0" u="none" strike="noStrike">
                          <a:solidFill>
                            <a:srgbClr val="000000"/>
                          </a:solidFill>
                          <a:effectLst/>
                          <a:latin typeface="Calibri" panose="020F0502020204030204" pitchFamily="34" charset="0"/>
                        </a:rPr>
                        <a:t>Arequipa</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2.740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310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1.442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78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70198018"/>
                  </a:ext>
                </a:extLst>
              </a:tr>
              <a:tr h="304949">
                <a:tc>
                  <a:txBody>
                    <a:bodyPr/>
                    <a:lstStyle/>
                    <a:p>
                      <a:pPr algn="ctr" rtl="0" fontAlgn="b"/>
                      <a:r>
                        <a:rPr lang="es-PE" sz="1200" b="0" i="0" u="none" strike="noStrike">
                          <a:solidFill>
                            <a:srgbClr val="000000"/>
                          </a:solidFill>
                          <a:effectLst/>
                          <a:latin typeface="Calibri" panose="020F0502020204030204" pitchFamily="34" charset="0"/>
                        </a:rPr>
                        <a:t>Moquegua</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650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75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342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19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97278440"/>
                  </a:ext>
                </a:extLst>
              </a:tr>
              <a:tr h="304949">
                <a:tc>
                  <a:txBody>
                    <a:bodyPr/>
                    <a:lstStyle/>
                    <a:p>
                      <a:pPr algn="ctr" rtl="0" fontAlgn="b"/>
                      <a:r>
                        <a:rPr lang="es-PE" sz="1200" b="0" i="0" u="none" strike="noStrike">
                          <a:solidFill>
                            <a:srgbClr val="000000"/>
                          </a:solidFill>
                          <a:effectLst/>
                          <a:latin typeface="Calibri" panose="020F0502020204030204" pitchFamily="34" charset="0"/>
                        </a:rPr>
                        <a:t>Cusco</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3.335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dirty="0">
                          <a:solidFill>
                            <a:srgbClr val="000000"/>
                          </a:solidFill>
                          <a:effectLst/>
                          <a:latin typeface="Aptos Display" panose="020B0004020202020204" pitchFamily="34" charset="0"/>
                        </a:rPr>
                        <a:t>380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1.755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0" i="0" u="none" strike="noStrike">
                          <a:solidFill>
                            <a:srgbClr val="000000"/>
                          </a:solidFill>
                          <a:effectLst/>
                          <a:latin typeface="Aptos Display" panose="020B0004020202020204" pitchFamily="34" charset="0"/>
                        </a:rPr>
                        <a:t>95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20789918"/>
                  </a:ext>
                </a:extLst>
              </a:tr>
              <a:tr h="304949">
                <a:tc>
                  <a:txBody>
                    <a:bodyPr/>
                    <a:lstStyle/>
                    <a:p>
                      <a:pPr algn="ctr" rtl="0" fontAlgn="b"/>
                      <a:r>
                        <a:rPr lang="es-PE" sz="1200" b="0" i="0" u="none" strike="noStrike">
                          <a:solidFill>
                            <a:srgbClr val="000000"/>
                          </a:solidFill>
                          <a:effectLst/>
                          <a:latin typeface="Arial" panose="020B0604020202020204" pitchFamily="34" charset="0"/>
                        </a:rPr>
                        <a:t> </a:t>
                      </a: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ctr" rtl="0" fontAlgn="ctr"/>
                      <a:r>
                        <a:rPr lang="es-PE" sz="1200" b="1" i="0" u="none" strike="noStrike" dirty="0">
                          <a:solidFill>
                            <a:srgbClr val="000000"/>
                          </a:solidFill>
                          <a:effectLst/>
                          <a:latin typeface="Aptos Display" panose="020B0004020202020204" pitchFamily="34" charset="0"/>
                        </a:rPr>
                        <a:t>8.485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1" i="0" u="none" strike="noStrike" dirty="0">
                          <a:solidFill>
                            <a:srgbClr val="000000"/>
                          </a:solidFill>
                          <a:effectLst/>
                          <a:latin typeface="Aptos Display" panose="020B0004020202020204" pitchFamily="34" charset="0"/>
                        </a:rPr>
                        <a:t>965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1" i="0" u="none" strike="noStrike" dirty="0">
                          <a:solidFill>
                            <a:srgbClr val="000000"/>
                          </a:solidFill>
                          <a:effectLst/>
                          <a:latin typeface="Aptos Display" panose="020B0004020202020204" pitchFamily="34" charset="0"/>
                        </a:rPr>
                        <a:t>893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es-PE" sz="1200" b="1" i="0" u="none" strike="noStrike" dirty="0">
                          <a:solidFill>
                            <a:srgbClr val="000000"/>
                          </a:solidFill>
                          <a:effectLst/>
                          <a:latin typeface="Aptos Display" panose="020B0004020202020204" pitchFamily="34" charset="0"/>
                        </a:rPr>
                        <a:t>242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34638898"/>
                  </a:ext>
                </a:extLst>
              </a:tr>
            </a:tbl>
          </a:graphicData>
        </a:graphic>
      </p:graphicFrame>
      <p:sp>
        <p:nvSpPr>
          <p:cNvPr id="3" name="CuadroTexto 2">
            <a:extLst>
              <a:ext uri="{FF2B5EF4-FFF2-40B4-BE49-F238E27FC236}">
                <a16:creationId xmlns:a16="http://schemas.microsoft.com/office/drawing/2014/main" id="{B5C79416-57DB-7331-FC2D-F4D8375AF546}"/>
              </a:ext>
            </a:extLst>
          </p:cNvPr>
          <p:cNvSpPr txBox="1"/>
          <p:nvPr/>
        </p:nvSpPr>
        <p:spPr>
          <a:xfrm>
            <a:off x="73954" y="6373715"/>
            <a:ext cx="7393646" cy="400110"/>
          </a:xfrm>
          <a:prstGeom prst="rect">
            <a:avLst/>
          </a:prstGeom>
          <a:noFill/>
        </p:spPr>
        <p:txBody>
          <a:bodyPr wrap="square" rtlCol="0">
            <a:spAutoFit/>
          </a:bodyPr>
          <a:lstStyle/>
          <a:p>
            <a:r>
              <a:rPr lang="es-PE" sz="1000" b="1" dirty="0"/>
              <a:t>Nota:</a:t>
            </a:r>
            <a:r>
              <a:rPr lang="es-PE" sz="1000" dirty="0"/>
              <a:t> </a:t>
            </a:r>
          </a:p>
          <a:p>
            <a:r>
              <a:rPr lang="es-PE" sz="1000" dirty="0"/>
              <a:t>*Si bien Áncash y Junín también tienen 2 proyectos mineros cada uno, solo se considera Cusco por tener mayor inversión</a:t>
            </a:r>
            <a:r>
              <a:rPr lang="es-PE" sz="800" dirty="0"/>
              <a:t>.</a:t>
            </a:r>
          </a:p>
        </p:txBody>
      </p:sp>
    </p:spTree>
    <p:extLst>
      <p:ext uri="{BB962C8B-B14F-4D97-AF65-F5344CB8AC3E}">
        <p14:creationId xmlns:p14="http://schemas.microsoft.com/office/powerpoint/2010/main" val="2071444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3;p3">
            <a:extLst>
              <a:ext uri="{FF2B5EF4-FFF2-40B4-BE49-F238E27FC236}">
                <a16:creationId xmlns:a16="http://schemas.microsoft.com/office/drawing/2014/main" id="{2B279AF9-93FB-B230-E8F6-BB5F8385DDB3}"/>
              </a:ext>
            </a:extLst>
          </p:cNvPr>
          <p:cNvSpPr/>
          <p:nvPr/>
        </p:nvSpPr>
        <p:spPr>
          <a:xfrm>
            <a:off x="175400" y="196975"/>
            <a:ext cx="11880800" cy="330800"/>
          </a:xfrm>
          <a:prstGeom prst="rect">
            <a:avLst/>
          </a:prstGeom>
          <a:solidFill>
            <a:srgbClr val="3B3B39"/>
          </a:solidFill>
          <a:ln>
            <a:noFill/>
          </a:ln>
        </p:spPr>
        <p:txBody>
          <a:bodyPr spcFirstLastPara="1" wrap="square" lIns="91433" tIns="45700" rIns="91433" bIns="45700" anchor="ctr" anchorCtr="0">
            <a:noAutofit/>
          </a:bodyPr>
          <a:lstStyle/>
          <a:p>
            <a:pPr marL="0" marR="0" lvl="0" indent="0" algn="l" rtl="0">
              <a:lnSpc>
                <a:spcPct val="100000"/>
              </a:lnSpc>
              <a:spcBef>
                <a:spcPts val="0"/>
              </a:spcBef>
              <a:spcAft>
                <a:spcPts val="0"/>
              </a:spcAft>
              <a:buNone/>
            </a:pPr>
            <a:r>
              <a:rPr lang="es-PE" sz="1600" b="1" dirty="0">
                <a:solidFill>
                  <a:schemeClr val="lt1"/>
                </a:solidFill>
              </a:rPr>
              <a:t>III. MINERÍA COMO GENERADOR DE RECURSOS PARA EL CIERRE DE BRECHAS: PROBLEMAS DE GESTIÓN TRANSVERSALES</a:t>
            </a:r>
            <a:endParaRPr lang="es-PE" sz="1600" dirty="0"/>
          </a:p>
        </p:txBody>
      </p:sp>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14</a:t>
            </a:fld>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400" y="655826"/>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grpSp>
        <p:nvGrpSpPr>
          <p:cNvPr id="18" name="Google Shape;333;p7">
            <a:extLst>
              <a:ext uri="{FF2B5EF4-FFF2-40B4-BE49-F238E27FC236}">
                <a16:creationId xmlns:a16="http://schemas.microsoft.com/office/drawing/2014/main" id="{2E7DE310-543E-CA4E-BECD-2905A836F52B}"/>
              </a:ext>
            </a:extLst>
          </p:cNvPr>
          <p:cNvGrpSpPr/>
          <p:nvPr/>
        </p:nvGrpSpPr>
        <p:grpSpPr>
          <a:xfrm>
            <a:off x="105726" y="1650078"/>
            <a:ext cx="3719142" cy="786197"/>
            <a:chOff x="177801" y="2951484"/>
            <a:chExt cx="3246208" cy="835788"/>
          </a:xfrm>
        </p:grpSpPr>
        <p:sp>
          <p:nvSpPr>
            <p:cNvPr id="19" name="Google Shape;335;p7">
              <a:extLst>
                <a:ext uri="{FF2B5EF4-FFF2-40B4-BE49-F238E27FC236}">
                  <a16:creationId xmlns:a16="http://schemas.microsoft.com/office/drawing/2014/main" id="{1D1B373B-07D7-E4FF-3E4F-AFFFAA579AA4}"/>
                </a:ext>
              </a:extLst>
            </p:cNvPr>
            <p:cNvSpPr txBox="1"/>
            <p:nvPr/>
          </p:nvSpPr>
          <p:spPr>
            <a:xfrm>
              <a:off x="177801" y="2951484"/>
              <a:ext cx="3246208" cy="727542"/>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20" name="Google Shape;337;p7">
              <a:extLst>
                <a:ext uri="{FF2B5EF4-FFF2-40B4-BE49-F238E27FC236}">
                  <a16:creationId xmlns:a16="http://schemas.microsoft.com/office/drawing/2014/main" id="{590FE3F2-0244-CF37-8B69-5E58238FADB8}"/>
                </a:ext>
              </a:extLst>
            </p:cNvPr>
            <p:cNvSpPr txBox="1"/>
            <p:nvPr/>
          </p:nvSpPr>
          <p:spPr>
            <a:xfrm>
              <a:off x="317320" y="3100216"/>
              <a:ext cx="2885923" cy="6870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ES" b="1" i="0" u="none" strike="noStrike" cap="none" dirty="0">
                  <a:solidFill>
                    <a:srgbClr val="C00000"/>
                  </a:solidFill>
                  <a:latin typeface="Calibri"/>
                  <a:ea typeface="Calibri"/>
                  <a:cs typeface="Calibri"/>
                  <a:sym typeface="Calibri"/>
                </a:rPr>
                <a:t>Proyectos nuevos con PIM*</a:t>
              </a:r>
              <a:endParaRPr b="0" i="0" u="none" strike="noStrike" cap="none" dirty="0">
                <a:solidFill>
                  <a:srgbClr val="000000"/>
                </a:solidFill>
                <a:latin typeface="Arial"/>
                <a:ea typeface="Arial"/>
                <a:cs typeface="Arial"/>
                <a:sym typeface="Arial"/>
              </a:endParaRPr>
            </a:p>
          </p:txBody>
        </p:sp>
      </p:grpSp>
      <p:sp>
        <p:nvSpPr>
          <p:cNvPr id="21" name="Google Shape;223;p5">
            <a:extLst>
              <a:ext uri="{FF2B5EF4-FFF2-40B4-BE49-F238E27FC236}">
                <a16:creationId xmlns:a16="http://schemas.microsoft.com/office/drawing/2014/main" id="{A77DE888-2BDA-BE7E-4771-B755976F2E86}"/>
              </a:ext>
            </a:extLst>
          </p:cNvPr>
          <p:cNvSpPr txBox="1"/>
          <p:nvPr/>
        </p:nvSpPr>
        <p:spPr>
          <a:xfrm>
            <a:off x="105726" y="2433133"/>
            <a:ext cx="3719142" cy="1193987"/>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285750" lvl="0" indent="-285750">
              <a:buFont typeface="Arial" panose="020B0604020202020204" pitchFamily="34" charset="0"/>
              <a:buChar char="•"/>
            </a:pPr>
            <a:r>
              <a:rPr lang="es-PE" sz="1400" b="1" dirty="0">
                <a:latin typeface="Calibri" panose="020F0502020204030204" pitchFamily="34" charset="0"/>
                <a:ea typeface="Calibri" panose="020F0502020204030204" pitchFamily="34" charset="0"/>
                <a:cs typeface="Calibri" panose="020F0502020204030204" pitchFamily="34" charset="0"/>
              </a:rPr>
              <a:t>De 71.254 </a:t>
            </a:r>
            <a:r>
              <a:rPr lang="es-PE" sz="1400" dirty="0">
                <a:latin typeface="Calibri" panose="020F0502020204030204" pitchFamily="34" charset="0"/>
                <a:ea typeface="Calibri" panose="020F0502020204030204" pitchFamily="34" charset="0"/>
                <a:cs typeface="Calibri" panose="020F0502020204030204" pitchFamily="34" charset="0"/>
              </a:rPr>
              <a:t>proyectos que obtuvieron la viabilidad entre 2019 y 2023, de los cuales el </a:t>
            </a:r>
            <a:r>
              <a:rPr lang="es-PE" sz="1400" b="1" dirty="0">
                <a:latin typeface="Calibri" panose="020F0502020204030204" pitchFamily="34" charset="0"/>
                <a:ea typeface="Calibri" panose="020F0502020204030204" pitchFamily="34" charset="0"/>
                <a:cs typeface="Calibri" panose="020F0502020204030204" pitchFamily="34" charset="0"/>
              </a:rPr>
              <a:t>92% </a:t>
            </a:r>
            <a:r>
              <a:rPr lang="es-PE" sz="1400" dirty="0">
                <a:latin typeface="Calibri" panose="020F0502020204030204" pitchFamily="34" charset="0"/>
                <a:ea typeface="Calibri" panose="020F0502020204030204" pitchFamily="34" charset="0"/>
                <a:cs typeface="Calibri" panose="020F0502020204030204" pitchFamily="34" charset="0"/>
              </a:rPr>
              <a:t>cuestan menos de </a:t>
            </a:r>
            <a:r>
              <a:rPr lang="es-PE" sz="1400" b="1" dirty="0">
                <a:latin typeface="Calibri" panose="020F0502020204030204" pitchFamily="34" charset="0"/>
                <a:ea typeface="Calibri" panose="020F0502020204030204" pitchFamily="34" charset="0"/>
                <a:cs typeface="Calibri" panose="020F0502020204030204" pitchFamily="34" charset="0"/>
              </a:rPr>
              <a:t>5 millones.</a:t>
            </a:r>
          </a:p>
          <a:p>
            <a:pPr marL="285750" lvl="0" indent="-285750">
              <a:buFont typeface="Arial" panose="020B0604020202020204" pitchFamily="34" charset="0"/>
              <a:buChar char="•"/>
            </a:pPr>
            <a:r>
              <a:rPr lang="es-PE" sz="1400" dirty="0">
                <a:latin typeface="Calibri" panose="020F0502020204030204" pitchFamily="34" charset="0"/>
                <a:ea typeface="Calibri" panose="020F0502020204030204" pitchFamily="34" charset="0"/>
                <a:cs typeface="Calibri" panose="020F0502020204030204" pitchFamily="34" charset="0"/>
              </a:rPr>
              <a:t>Los </a:t>
            </a:r>
            <a:r>
              <a:rPr lang="es-PE" sz="1400" b="1" dirty="0">
                <a:latin typeface="Calibri" panose="020F0502020204030204" pitchFamily="34" charset="0"/>
                <a:ea typeface="Calibri" panose="020F0502020204030204" pitchFamily="34" charset="0"/>
                <a:cs typeface="Calibri" panose="020F0502020204030204" pitchFamily="34" charset="0"/>
              </a:rPr>
              <a:t>GL tienen el mayor número </a:t>
            </a:r>
            <a:r>
              <a:rPr lang="es-PE" sz="1400" dirty="0">
                <a:latin typeface="Calibri" panose="020F0502020204030204" pitchFamily="34" charset="0"/>
                <a:ea typeface="Calibri" panose="020F0502020204030204" pitchFamily="34" charset="0"/>
                <a:cs typeface="Calibri" panose="020F0502020204030204" pitchFamily="34" charset="0"/>
              </a:rPr>
              <a:t>de proyectos nuevos (</a:t>
            </a:r>
            <a:r>
              <a:rPr lang="es-PE" sz="1400" b="1" dirty="0">
                <a:latin typeface="Calibri" panose="020F0502020204030204" pitchFamily="34" charset="0"/>
                <a:ea typeface="Calibri" panose="020F0502020204030204" pitchFamily="34" charset="0"/>
                <a:cs typeface="Calibri" panose="020F0502020204030204" pitchFamily="34" charset="0"/>
              </a:rPr>
              <a:t>36% </a:t>
            </a:r>
            <a:r>
              <a:rPr lang="es-PE" sz="1400" dirty="0">
                <a:latin typeface="Calibri" panose="020F0502020204030204" pitchFamily="34" charset="0"/>
                <a:ea typeface="Calibri" panose="020F0502020204030204" pitchFamily="34" charset="0"/>
                <a:cs typeface="Calibri" panose="020F0502020204030204" pitchFamily="34" charset="0"/>
              </a:rPr>
              <a:t>del total).</a:t>
            </a:r>
          </a:p>
          <a:p>
            <a:pPr marL="285750" marR="0" lvl="0" indent="-285750" rtl="0">
              <a:lnSpc>
                <a:spcPct val="100000"/>
              </a:lnSpc>
              <a:spcBef>
                <a:spcPts val="0"/>
              </a:spcBef>
              <a:spcAft>
                <a:spcPts val="0"/>
              </a:spcAft>
              <a:buClr>
                <a:srgbClr val="000000"/>
              </a:buClr>
              <a:buSzPts val="1600"/>
              <a:buFont typeface="Arial" panose="020B0604020202020204" pitchFamily="34" charset="0"/>
              <a:buChar char="•"/>
            </a:pPr>
            <a:endParaRPr lang="es-MX" sz="1600" b="0" i="0" u="none" strike="noStrike" cap="none" dirty="0">
              <a:solidFill>
                <a:srgbClr val="000000"/>
              </a:solidFill>
              <a:latin typeface="Calibri"/>
              <a:ea typeface="Calibri"/>
              <a:cs typeface="Calibri"/>
              <a:sym typeface="Calibri"/>
            </a:endParaRPr>
          </a:p>
        </p:txBody>
      </p:sp>
      <p:grpSp>
        <p:nvGrpSpPr>
          <p:cNvPr id="22" name="Google Shape;333;p7">
            <a:extLst>
              <a:ext uri="{FF2B5EF4-FFF2-40B4-BE49-F238E27FC236}">
                <a16:creationId xmlns:a16="http://schemas.microsoft.com/office/drawing/2014/main" id="{E86935F1-D093-7F83-C74A-FD04732B67E1}"/>
              </a:ext>
            </a:extLst>
          </p:cNvPr>
          <p:cNvGrpSpPr/>
          <p:nvPr/>
        </p:nvGrpSpPr>
        <p:grpSpPr>
          <a:xfrm>
            <a:off x="4189888" y="1584646"/>
            <a:ext cx="3897148" cy="684374"/>
            <a:chOff x="177801" y="2951484"/>
            <a:chExt cx="3246208" cy="727542"/>
          </a:xfrm>
        </p:grpSpPr>
        <p:sp>
          <p:nvSpPr>
            <p:cNvPr id="23" name="Google Shape;335;p7">
              <a:extLst>
                <a:ext uri="{FF2B5EF4-FFF2-40B4-BE49-F238E27FC236}">
                  <a16:creationId xmlns:a16="http://schemas.microsoft.com/office/drawing/2014/main" id="{06654BE0-54BA-8B5C-7706-2B9A216CCE4F}"/>
                </a:ext>
              </a:extLst>
            </p:cNvPr>
            <p:cNvSpPr txBox="1"/>
            <p:nvPr/>
          </p:nvSpPr>
          <p:spPr>
            <a:xfrm>
              <a:off x="177801" y="2951484"/>
              <a:ext cx="3246208" cy="727542"/>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24" name="Google Shape;337;p7">
              <a:extLst>
                <a:ext uri="{FF2B5EF4-FFF2-40B4-BE49-F238E27FC236}">
                  <a16:creationId xmlns:a16="http://schemas.microsoft.com/office/drawing/2014/main" id="{7AEE3ED5-2DCF-C000-408E-D25FD20BE001}"/>
                </a:ext>
              </a:extLst>
            </p:cNvPr>
            <p:cNvSpPr txBox="1"/>
            <p:nvPr/>
          </p:nvSpPr>
          <p:spPr>
            <a:xfrm>
              <a:off x="255198" y="3120719"/>
              <a:ext cx="3114558" cy="39258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ES" b="1" i="0" u="none" strike="noStrike" cap="none" dirty="0">
                  <a:solidFill>
                    <a:srgbClr val="C00000"/>
                  </a:solidFill>
                  <a:latin typeface="Calibri"/>
                  <a:ea typeface="Calibri"/>
                  <a:cs typeface="Calibri"/>
                  <a:sym typeface="Calibri"/>
                </a:rPr>
                <a:t>Proyectos descontinuados</a:t>
              </a:r>
              <a:endParaRPr b="0" i="0" u="none" strike="noStrike" cap="none" dirty="0">
                <a:solidFill>
                  <a:srgbClr val="000000"/>
                </a:solidFill>
                <a:latin typeface="Arial"/>
                <a:ea typeface="Arial"/>
                <a:cs typeface="Arial"/>
                <a:sym typeface="Arial"/>
              </a:endParaRPr>
            </a:p>
          </p:txBody>
        </p:sp>
      </p:grpSp>
      <p:sp>
        <p:nvSpPr>
          <p:cNvPr id="25" name="Google Shape;223;p5">
            <a:extLst>
              <a:ext uri="{FF2B5EF4-FFF2-40B4-BE49-F238E27FC236}">
                <a16:creationId xmlns:a16="http://schemas.microsoft.com/office/drawing/2014/main" id="{BC80B961-600F-F32D-7BC0-0C9D216FD1C6}"/>
              </a:ext>
            </a:extLst>
          </p:cNvPr>
          <p:cNvSpPr txBox="1"/>
          <p:nvPr/>
        </p:nvSpPr>
        <p:spPr>
          <a:xfrm>
            <a:off x="4189887" y="2381735"/>
            <a:ext cx="3887313" cy="1686763"/>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285750" lvl="0" indent="-285750">
              <a:buFont typeface="Arial" panose="020B0604020202020204" pitchFamily="34" charset="0"/>
              <a:buChar char="•"/>
            </a:pPr>
            <a:r>
              <a:rPr lang="es-PE" sz="1400" dirty="0">
                <a:latin typeface="Calibri" panose="020F0502020204030204" pitchFamily="34" charset="0"/>
                <a:ea typeface="Calibri" panose="020F0502020204030204" pitchFamily="34" charset="0"/>
                <a:cs typeface="Calibri" panose="020F0502020204030204" pitchFamily="34" charset="0"/>
              </a:rPr>
              <a:t>Entre 2019 y 2023, </a:t>
            </a:r>
            <a:r>
              <a:rPr lang="es-PE" sz="1400" b="1" dirty="0">
                <a:latin typeface="Calibri" panose="020F0502020204030204" pitchFamily="34" charset="0"/>
                <a:ea typeface="Calibri" panose="020F0502020204030204" pitchFamily="34" charset="0"/>
                <a:cs typeface="Calibri" panose="020F0502020204030204" pitchFamily="34" charset="0"/>
              </a:rPr>
              <a:t>10.000 proyectos promedio anual con ejecución menor al 80% </a:t>
            </a:r>
            <a:r>
              <a:rPr lang="es-PE" sz="1400" dirty="0">
                <a:latin typeface="Calibri" panose="020F0502020204030204" pitchFamily="34" charset="0"/>
                <a:ea typeface="Calibri" panose="020F0502020204030204" pitchFamily="34" charset="0"/>
                <a:cs typeface="Calibri" panose="020F0502020204030204" pitchFamily="34" charset="0"/>
              </a:rPr>
              <a:t>y </a:t>
            </a:r>
            <a:r>
              <a:rPr lang="es-MX" sz="1400" dirty="0">
                <a:latin typeface="Calibri" panose="020F0502020204030204" pitchFamily="34" charset="0"/>
                <a:ea typeface="Calibri" panose="020F0502020204030204" pitchFamily="34" charset="0"/>
                <a:cs typeface="Calibri" panose="020F0502020204030204" pitchFamily="34" charset="0"/>
              </a:rPr>
              <a:t>que tuvieron PIM en un año determinado, </a:t>
            </a:r>
            <a:r>
              <a:rPr lang="es-MX" sz="1400" b="1" dirty="0">
                <a:latin typeface="Calibri" panose="020F0502020204030204" pitchFamily="34" charset="0"/>
                <a:ea typeface="Calibri" panose="020F0502020204030204" pitchFamily="34" charset="0"/>
                <a:cs typeface="Calibri" panose="020F0502020204030204" pitchFamily="34" charset="0"/>
              </a:rPr>
              <a:t>no lo tuvieron </a:t>
            </a:r>
            <a:r>
              <a:rPr lang="es-MX" sz="1400" dirty="0">
                <a:latin typeface="Calibri" panose="020F0502020204030204" pitchFamily="34" charset="0"/>
                <a:ea typeface="Calibri" panose="020F0502020204030204" pitchFamily="34" charset="0"/>
                <a:cs typeface="Calibri" panose="020F0502020204030204" pitchFamily="34" charset="0"/>
              </a:rPr>
              <a:t>el año siguiente.</a:t>
            </a:r>
          </a:p>
          <a:p>
            <a:pPr marL="285750" indent="-285750">
              <a:buFont typeface="Arial" panose="020B0604020202020204" pitchFamily="34" charset="0"/>
              <a:buChar char="•"/>
            </a:pPr>
            <a:r>
              <a:rPr lang="es-PE" sz="1400" dirty="0">
                <a:latin typeface="Calibri" panose="020F0502020204030204" pitchFamily="34" charset="0"/>
                <a:ea typeface="Calibri" panose="020F0502020204030204" pitchFamily="34" charset="0"/>
                <a:cs typeface="Calibri" panose="020F0502020204030204" pitchFamily="34" charset="0"/>
              </a:rPr>
              <a:t>En los </a:t>
            </a:r>
            <a:r>
              <a:rPr lang="es-PE" sz="1400" b="1" dirty="0">
                <a:latin typeface="Calibri" panose="020F0502020204030204" pitchFamily="34" charset="0"/>
                <a:ea typeface="Calibri" panose="020F0502020204030204" pitchFamily="34" charset="0"/>
                <a:cs typeface="Calibri" panose="020F0502020204030204" pitchFamily="34" charset="0"/>
              </a:rPr>
              <a:t>GL</a:t>
            </a:r>
            <a:r>
              <a:rPr lang="es-PE" sz="1400" dirty="0">
                <a:latin typeface="Calibri" panose="020F0502020204030204" pitchFamily="34" charset="0"/>
                <a:ea typeface="Calibri" panose="020F0502020204030204" pitchFamily="34" charset="0"/>
                <a:cs typeface="Calibri" panose="020F0502020204030204" pitchFamily="34" charset="0"/>
              </a:rPr>
              <a:t> el </a:t>
            </a:r>
            <a:r>
              <a:rPr lang="es-PE" sz="1400" b="1" dirty="0">
                <a:latin typeface="Calibri" panose="020F0502020204030204" pitchFamily="34" charset="0"/>
                <a:ea typeface="Calibri" panose="020F0502020204030204" pitchFamily="34" charset="0"/>
                <a:cs typeface="Calibri" panose="020F0502020204030204" pitchFamily="34" charset="0"/>
              </a:rPr>
              <a:t>80% de sus proyectos descontinuados </a:t>
            </a:r>
            <a:r>
              <a:rPr lang="es-PE" sz="1400" dirty="0">
                <a:latin typeface="Calibri" panose="020F0502020204030204" pitchFamily="34" charset="0"/>
                <a:ea typeface="Calibri" panose="020F0502020204030204" pitchFamily="34" charset="0"/>
                <a:cs typeface="Calibri" panose="020F0502020204030204" pitchFamily="34" charset="0"/>
              </a:rPr>
              <a:t>tenían ejecución menor al 50%.</a:t>
            </a:r>
          </a:p>
          <a:p>
            <a:pPr marL="285750" lvl="0" indent="-285750">
              <a:buFont typeface="Arial" panose="020B0604020202020204" pitchFamily="34" charset="0"/>
              <a:buChar char="•"/>
            </a:pPr>
            <a:endParaRPr lang="es-MX" sz="1400" dirty="0"/>
          </a:p>
        </p:txBody>
      </p:sp>
      <p:grpSp>
        <p:nvGrpSpPr>
          <p:cNvPr id="28" name="Google Shape;333;p7">
            <a:extLst>
              <a:ext uri="{FF2B5EF4-FFF2-40B4-BE49-F238E27FC236}">
                <a16:creationId xmlns:a16="http://schemas.microsoft.com/office/drawing/2014/main" id="{8A80CCEA-4E19-FE6F-04B0-5ED0A2E42A87}"/>
              </a:ext>
            </a:extLst>
          </p:cNvPr>
          <p:cNvGrpSpPr/>
          <p:nvPr/>
        </p:nvGrpSpPr>
        <p:grpSpPr>
          <a:xfrm>
            <a:off x="8290539" y="2433133"/>
            <a:ext cx="3765661" cy="706818"/>
            <a:chOff x="177801" y="2951484"/>
            <a:chExt cx="3246208" cy="727542"/>
          </a:xfrm>
        </p:grpSpPr>
        <p:sp>
          <p:nvSpPr>
            <p:cNvPr id="29" name="Google Shape;335;p7">
              <a:extLst>
                <a:ext uri="{FF2B5EF4-FFF2-40B4-BE49-F238E27FC236}">
                  <a16:creationId xmlns:a16="http://schemas.microsoft.com/office/drawing/2014/main" id="{31F6FEAD-6C10-2184-4294-838C91E63195}"/>
                </a:ext>
              </a:extLst>
            </p:cNvPr>
            <p:cNvSpPr txBox="1"/>
            <p:nvPr/>
          </p:nvSpPr>
          <p:spPr>
            <a:xfrm>
              <a:off x="177801" y="2951484"/>
              <a:ext cx="3246208" cy="727542"/>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30" name="Google Shape;337;p7">
              <a:extLst>
                <a:ext uri="{FF2B5EF4-FFF2-40B4-BE49-F238E27FC236}">
                  <a16:creationId xmlns:a16="http://schemas.microsoft.com/office/drawing/2014/main" id="{9D05589D-A9EA-16E3-234E-9B786C6848F7}"/>
                </a:ext>
              </a:extLst>
            </p:cNvPr>
            <p:cNvSpPr txBox="1"/>
            <p:nvPr/>
          </p:nvSpPr>
          <p:spPr>
            <a:xfrm>
              <a:off x="243625" y="3117177"/>
              <a:ext cx="3114558" cy="39258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s-ES" b="1" i="0" u="none" strike="noStrike" cap="none" dirty="0">
                  <a:solidFill>
                    <a:srgbClr val="C00000"/>
                  </a:solidFill>
                  <a:latin typeface="Calibri"/>
                  <a:ea typeface="Calibri"/>
                  <a:cs typeface="Calibri"/>
                  <a:sym typeface="Calibri"/>
                </a:rPr>
                <a:t>Proyectos cerrados</a:t>
              </a:r>
              <a:endParaRPr b="0" i="0" u="none" strike="noStrike" cap="none" dirty="0">
                <a:solidFill>
                  <a:srgbClr val="000000"/>
                </a:solidFill>
                <a:latin typeface="Arial"/>
                <a:ea typeface="Arial"/>
                <a:cs typeface="Arial"/>
                <a:sym typeface="Arial"/>
              </a:endParaRPr>
            </a:p>
          </p:txBody>
        </p:sp>
      </p:grpSp>
      <p:grpSp>
        <p:nvGrpSpPr>
          <p:cNvPr id="31" name="Google Shape;333;p7">
            <a:extLst>
              <a:ext uri="{FF2B5EF4-FFF2-40B4-BE49-F238E27FC236}">
                <a16:creationId xmlns:a16="http://schemas.microsoft.com/office/drawing/2014/main" id="{DC332D15-ED65-524D-70C8-92BBA99F0DB0}"/>
              </a:ext>
            </a:extLst>
          </p:cNvPr>
          <p:cNvGrpSpPr/>
          <p:nvPr/>
        </p:nvGrpSpPr>
        <p:grpSpPr>
          <a:xfrm>
            <a:off x="59184" y="4287079"/>
            <a:ext cx="3719142" cy="684374"/>
            <a:chOff x="177801" y="2951484"/>
            <a:chExt cx="3246208" cy="727542"/>
          </a:xfrm>
        </p:grpSpPr>
        <p:sp>
          <p:nvSpPr>
            <p:cNvPr id="32" name="Google Shape;335;p7">
              <a:extLst>
                <a:ext uri="{FF2B5EF4-FFF2-40B4-BE49-F238E27FC236}">
                  <a16:creationId xmlns:a16="http://schemas.microsoft.com/office/drawing/2014/main" id="{7B662C08-4BA4-B6B3-AD24-36A17A01C88F}"/>
                </a:ext>
              </a:extLst>
            </p:cNvPr>
            <p:cNvSpPr txBox="1"/>
            <p:nvPr/>
          </p:nvSpPr>
          <p:spPr>
            <a:xfrm>
              <a:off x="177801" y="2951484"/>
              <a:ext cx="3246208" cy="727542"/>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33" name="Google Shape;337;p7">
              <a:extLst>
                <a:ext uri="{FF2B5EF4-FFF2-40B4-BE49-F238E27FC236}">
                  <a16:creationId xmlns:a16="http://schemas.microsoft.com/office/drawing/2014/main" id="{5F863D70-D336-128B-1EB8-3ED30A255CAF}"/>
                </a:ext>
              </a:extLst>
            </p:cNvPr>
            <p:cNvSpPr txBox="1"/>
            <p:nvPr/>
          </p:nvSpPr>
          <p:spPr>
            <a:xfrm>
              <a:off x="243625" y="2980141"/>
              <a:ext cx="3114558" cy="621618"/>
            </a:xfrm>
            <a:prstGeom prst="rect">
              <a:avLst/>
            </a:prstGeom>
            <a:noFill/>
            <a:ln>
              <a:noFill/>
            </a:ln>
          </p:spPr>
          <p:txBody>
            <a:bodyPr spcFirstLastPara="1" wrap="square" lIns="91425" tIns="45700" rIns="91425" bIns="45700" anchor="t" anchorCtr="0">
              <a:spAutoFit/>
            </a:bodyPr>
            <a:lstStyle/>
            <a:p>
              <a:pPr algn="ctr">
                <a:buClr>
                  <a:srgbClr val="000000"/>
                </a:buClr>
                <a:buSzPts val="2400"/>
              </a:pPr>
              <a:r>
                <a:rPr lang="es-MX" sz="1600" b="1" dirty="0">
                  <a:solidFill>
                    <a:srgbClr val="C00000"/>
                  </a:solidFill>
                  <a:latin typeface="Calibri"/>
                  <a:ea typeface="Calibri"/>
                  <a:cs typeface="Calibri"/>
                  <a:sym typeface="Arial"/>
                </a:rPr>
                <a:t>Desviación del costo del proyecto respecto al monto en el primer ET</a:t>
              </a:r>
            </a:p>
          </p:txBody>
        </p:sp>
      </p:grpSp>
      <p:sp>
        <p:nvSpPr>
          <p:cNvPr id="34" name="Google Shape;223;p5">
            <a:extLst>
              <a:ext uri="{FF2B5EF4-FFF2-40B4-BE49-F238E27FC236}">
                <a16:creationId xmlns:a16="http://schemas.microsoft.com/office/drawing/2014/main" id="{46903876-18C0-CC6E-78E8-BF4C7202F128}"/>
              </a:ext>
            </a:extLst>
          </p:cNvPr>
          <p:cNvSpPr txBox="1"/>
          <p:nvPr/>
        </p:nvSpPr>
        <p:spPr>
          <a:xfrm>
            <a:off x="105726" y="5091278"/>
            <a:ext cx="3719142" cy="1502471"/>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285750" marR="0" lvl="0" indent="-285750" rtl="0">
              <a:lnSpc>
                <a:spcPct val="100000"/>
              </a:lnSpc>
              <a:spcBef>
                <a:spcPts val="0"/>
              </a:spcBef>
              <a:spcAft>
                <a:spcPts val="0"/>
              </a:spcAft>
              <a:buClr>
                <a:srgbClr val="000000"/>
              </a:buClr>
              <a:buSzPts val="1600"/>
              <a:buFont typeface="Arial" panose="020B0604020202020204" pitchFamily="34" charset="0"/>
              <a:buChar char="•"/>
            </a:pPr>
            <a:r>
              <a:rPr lang="es-MX" sz="1400" b="1" dirty="0">
                <a:solidFill>
                  <a:srgbClr val="000000"/>
                </a:solidFill>
                <a:latin typeface="Calibri"/>
                <a:ea typeface="Calibri"/>
                <a:cs typeface="Calibri"/>
                <a:sym typeface="Calibri"/>
              </a:rPr>
              <a:t>En el 2023</a:t>
            </a:r>
            <a:r>
              <a:rPr lang="es-MX" sz="1400" dirty="0">
                <a:solidFill>
                  <a:srgbClr val="000000"/>
                </a:solidFill>
                <a:latin typeface="Calibri"/>
                <a:ea typeface="Calibri"/>
                <a:cs typeface="Calibri"/>
                <a:sym typeface="Calibri"/>
              </a:rPr>
              <a:t>, se analizaron 44 proyectos culminados de un total de 103 proyectos y se evidenció que la variación del costo respecto al ET fue de </a:t>
            </a:r>
            <a:r>
              <a:rPr lang="es-MX" sz="1400" b="1" dirty="0">
                <a:solidFill>
                  <a:srgbClr val="000000"/>
                </a:solidFill>
                <a:latin typeface="Calibri"/>
                <a:ea typeface="Calibri"/>
                <a:cs typeface="Calibri"/>
                <a:sym typeface="Calibri"/>
              </a:rPr>
              <a:t>25,5%</a:t>
            </a:r>
            <a:r>
              <a:rPr lang="es-MX" sz="1400" dirty="0">
                <a:solidFill>
                  <a:srgbClr val="000000"/>
                </a:solidFill>
                <a:latin typeface="Calibri"/>
                <a:ea typeface="Calibri"/>
                <a:cs typeface="Calibri"/>
                <a:sym typeface="Calibri"/>
              </a:rPr>
              <a:t>, siendo mayor al resultado en el 2022 </a:t>
            </a:r>
            <a:r>
              <a:rPr lang="es-MX" sz="1400" b="1" dirty="0">
                <a:solidFill>
                  <a:srgbClr val="000000"/>
                </a:solidFill>
                <a:latin typeface="Calibri"/>
                <a:ea typeface="Calibri"/>
                <a:cs typeface="Calibri"/>
                <a:sym typeface="Calibri"/>
              </a:rPr>
              <a:t>(22,8%).</a:t>
            </a:r>
          </a:p>
          <a:p>
            <a:pPr marL="285750" indent="-285750">
              <a:buClr>
                <a:srgbClr val="000000"/>
              </a:buClr>
              <a:buSzPts val="1600"/>
              <a:buFont typeface="Arial" panose="020B0604020202020204" pitchFamily="34" charset="0"/>
              <a:buChar char="•"/>
            </a:pPr>
            <a:r>
              <a:rPr lang="es-MX" sz="1400" b="0" i="0" u="none" strike="noStrike" cap="none" dirty="0">
                <a:solidFill>
                  <a:srgbClr val="000000"/>
                </a:solidFill>
                <a:latin typeface="Calibri"/>
                <a:ea typeface="Calibri"/>
                <a:cs typeface="Calibri"/>
                <a:sym typeface="Calibri"/>
              </a:rPr>
              <a:t>Por nivel de gobierno, se observa que </a:t>
            </a:r>
            <a:r>
              <a:rPr lang="es-MX" sz="1400" dirty="0">
                <a:solidFill>
                  <a:srgbClr val="000000"/>
                </a:solidFill>
                <a:latin typeface="Calibri"/>
                <a:ea typeface="Calibri"/>
                <a:cs typeface="Calibri"/>
                <a:sym typeface="Calibri"/>
              </a:rPr>
              <a:t>los </a:t>
            </a:r>
            <a:r>
              <a:rPr lang="es-MX" sz="1400" b="1" dirty="0">
                <a:solidFill>
                  <a:srgbClr val="000000"/>
                </a:solidFill>
                <a:latin typeface="Calibri"/>
                <a:ea typeface="Calibri"/>
                <a:cs typeface="Calibri"/>
                <a:sym typeface="Calibri"/>
              </a:rPr>
              <a:t>GR </a:t>
            </a:r>
            <a:r>
              <a:rPr lang="es-MX" sz="1400" dirty="0">
                <a:solidFill>
                  <a:srgbClr val="000000"/>
                </a:solidFill>
                <a:latin typeface="Calibri"/>
                <a:ea typeface="Calibri"/>
                <a:cs typeface="Calibri"/>
                <a:sym typeface="Calibri"/>
              </a:rPr>
              <a:t>tienen la mayor desviación con </a:t>
            </a:r>
            <a:r>
              <a:rPr lang="es-MX" sz="1400" b="1" i="0" u="none" strike="noStrike" cap="none" dirty="0">
                <a:solidFill>
                  <a:srgbClr val="000000"/>
                </a:solidFill>
                <a:latin typeface="Calibri"/>
                <a:ea typeface="Calibri"/>
                <a:cs typeface="Calibri"/>
                <a:sym typeface="Calibri"/>
              </a:rPr>
              <a:t>28%.</a:t>
            </a:r>
            <a:endParaRPr lang="es-MX" sz="1400" b="0" i="0" u="none" strike="noStrike" cap="none" dirty="0">
              <a:solidFill>
                <a:srgbClr val="000000"/>
              </a:solidFill>
              <a:latin typeface="Calibri"/>
              <a:ea typeface="Calibri"/>
              <a:cs typeface="Calibri"/>
              <a:sym typeface="Calibri"/>
            </a:endParaRPr>
          </a:p>
          <a:p>
            <a:pPr marL="285750" marR="0" lvl="0" indent="-285750" rtl="0">
              <a:lnSpc>
                <a:spcPct val="100000"/>
              </a:lnSpc>
              <a:spcBef>
                <a:spcPts val="0"/>
              </a:spcBef>
              <a:spcAft>
                <a:spcPts val="0"/>
              </a:spcAft>
              <a:buClr>
                <a:srgbClr val="000000"/>
              </a:buClr>
              <a:buSzPts val="1600"/>
              <a:buFont typeface="Arial" panose="020B0604020202020204" pitchFamily="34" charset="0"/>
              <a:buChar char="•"/>
            </a:pPr>
            <a:endParaRPr lang="es-MX" sz="1400" b="0" i="0" u="none" strike="noStrike" cap="none" dirty="0">
              <a:solidFill>
                <a:srgbClr val="000000"/>
              </a:solidFill>
              <a:latin typeface="Calibri"/>
              <a:ea typeface="Calibri"/>
              <a:cs typeface="Calibri"/>
              <a:sym typeface="Calibri"/>
            </a:endParaRPr>
          </a:p>
        </p:txBody>
      </p:sp>
      <p:sp>
        <p:nvSpPr>
          <p:cNvPr id="37" name="Google Shape;223;p5">
            <a:extLst>
              <a:ext uri="{FF2B5EF4-FFF2-40B4-BE49-F238E27FC236}">
                <a16:creationId xmlns:a16="http://schemas.microsoft.com/office/drawing/2014/main" id="{D1FA4455-C2B9-14B4-CE28-B106BB6A90AF}"/>
              </a:ext>
            </a:extLst>
          </p:cNvPr>
          <p:cNvSpPr txBox="1"/>
          <p:nvPr/>
        </p:nvSpPr>
        <p:spPr>
          <a:xfrm>
            <a:off x="8290539" y="3227410"/>
            <a:ext cx="3765661" cy="2040249"/>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285750" marR="0" lvl="0" indent="-285750" rtl="0">
              <a:lnSpc>
                <a:spcPct val="100000"/>
              </a:lnSpc>
              <a:spcBef>
                <a:spcPts val="0"/>
              </a:spcBef>
              <a:spcAft>
                <a:spcPts val="0"/>
              </a:spcAft>
              <a:buClr>
                <a:srgbClr val="000000"/>
              </a:buClr>
              <a:buSzPts val="1600"/>
              <a:buFont typeface="Arial" panose="020B0604020202020204" pitchFamily="34" charset="0"/>
              <a:buChar char="•"/>
            </a:pPr>
            <a:r>
              <a:rPr lang="es-MX" sz="1400" b="1" dirty="0">
                <a:solidFill>
                  <a:srgbClr val="000000"/>
                </a:solidFill>
                <a:latin typeface="Calibri"/>
                <a:ea typeface="Calibri"/>
                <a:cs typeface="Calibri"/>
                <a:sym typeface="Calibri"/>
              </a:rPr>
              <a:t>85% o más:</a:t>
            </a:r>
            <a:r>
              <a:rPr lang="es-MX" sz="1400" dirty="0">
                <a:solidFill>
                  <a:srgbClr val="000000"/>
                </a:solidFill>
                <a:latin typeface="Calibri"/>
                <a:ea typeface="Calibri"/>
                <a:cs typeface="Calibri"/>
                <a:sym typeface="Calibri"/>
              </a:rPr>
              <a:t> El 57% de los proyectos han sido cerrados. Por año, solo se ha cerrado el 4,4% de los proyectos.</a:t>
            </a:r>
          </a:p>
          <a:p>
            <a:pPr marL="285750" indent="-285750">
              <a:buClr>
                <a:srgbClr val="000000"/>
              </a:buClr>
              <a:buSzPts val="1600"/>
              <a:buFont typeface="Arial" panose="020B0604020202020204" pitchFamily="34" charset="0"/>
              <a:buChar char="•"/>
            </a:pPr>
            <a:r>
              <a:rPr lang="es-MX" sz="1400" b="1" i="0" u="none" strike="noStrike" cap="none" dirty="0">
                <a:solidFill>
                  <a:srgbClr val="000000"/>
                </a:solidFill>
                <a:latin typeface="Calibri"/>
                <a:ea typeface="Calibri"/>
                <a:cs typeface="Calibri"/>
                <a:sym typeface="Calibri"/>
              </a:rPr>
              <a:t>99% o más: </a:t>
            </a:r>
            <a:r>
              <a:rPr lang="es-MX" sz="1400" dirty="0">
                <a:solidFill>
                  <a:srgbClr val="000000"/>
                </a:solidFill>
                <a:latin typeface="Calibri"/>
                <a:ea typeface="Calibri"/>
                <a:cs typeface="Calibri"/>
                <a:sym typeface="Calibri"/>
              </a:rPr>
              <a:t>El 26% de los proyectos han sido cerrados. Por año, solo se ha cerrado el 2,2% de los proyectos.</a:t>
            </a:r>
          </a:p>
          <a:p>
            <a:pPr marL="285750" indent="-285750">
              <a:buClr>
                <a:srgbClr val="000000"/>
              </a:buClr>
              <a:buSzPts val="1600"/>
              <a:buFont typeface="Arial" panose="020B0604020202020204" pitchFamily="34" charset="0"/>
              <a:buChar char="•"/>
            </a:pPr>
            <a:r>
              <a:rPr lang="es-MX" sz="1400" b="1" dirty="0">
                <a:solidFill>
                  <a:srgbClr val="000000"/>
                </a:solidFill>
                <a:latin typeface="Calibri"/>
                <a:ea typeface="Calibri"/>
                <a:cs typeface="Calibri"/>
                <a:sym typeface="Calibri"/>
              </a:rPr>
              <a:t>99% y F9**: </a:t>
            </a:r>
            <a:r>
              <a:rPr lang="es-MX" sz="1400" dirty="0">
                <a:solidFill>
                  <a:srgbClr val="000000"/>
                </a:solidFill>
                <a:latin typeface="Calibri"/>
                <a:ea typeface="Calibri"/>
                <a:cs typeface="Calibri"/>
                <a:sym typeface="Calibri"/>
              </a:rPr>
              <a:t>El 11% de los proyectos han sido cerrados. Por año, solo se ha cerrado el 1,0% de los proyectos.</a:t>
            </a:r>
          </a:p>
          <a:p>
            <a:pPr marL="285750" indent="-285750">
              <a:buClr>
                <a:srgbClr val="000000"/>
              </a:buClr>
              <a:buSzPts val="1600"/>
              <a:buFont typeface="Arial" panose="020B0604020202020204" pitchFamily="34" charset="0"/>
              <a:buChar char="•"/>
            </a:pPr>
            <a:endParaRPr lang="es-MX" sz="1600" b="1" dirty="0">
              <a:solidFill>
                <a:srgbClr val="000000"/>
              </a:solidFill>
              <a:latin typeface="Calibri"/>
              <a:ea typeface="Calibri"/>
              <a:cs typeface="Calibri"/>
              <a:sym typeface="Calibri"/>
            </a:endParaRPr>
          </a:p>
        </p:txBody>
      </p:sp>
      <p:sp>
        <p:nvSpPr>
          <p:cNvPr id="38" name="CuadroTexto 37">
            <a:extLst>
              <a:ext uri="{FF2B5EF4-FFF2-40B4-BE49-F238E27FC236}">
                <a16:creationId xmlns:a16="http://schemas.microsoft.com/office/drawing/2014/main" id="{26D4615A-C57C-8232-B2E7-259A0FDFECF4}"/>
              </a:ext>
            </a:extLst>
          </p:cNvPr>
          <p:cNvSpPr txBox="1"/>
          <p:nvPr/>
        </p:nvSpPr>
        <p:spPr>
          <a:xfrm>
            <a:off x="8290539" y="5452078"/>
            <a:ext cx="3326772" cy="707886"/>
          </a:xfrm>
          <a:prstGeom prst="rect">
            <a:avLst/>
          </a:prstGeom>
          <a:noFill/>
        </p:spPr>
        <p:txBody>
          <a:bodyPr wrap="square" rtlCol="0">
            <a:spAutoFit/>
          </a:bodyPr>
          <a:lstStyle/>
          <a:p>
            <a:r>
              <a:rPr lang="es-PE" sz="800" b="1" dirty="0"/>
              <a:t>Notas:</a:t>
            </a:r>
            <a:r>
              <a:rPr lang="es-PE" sz="800" dirty="0"/>
              <a:t> </a:t>
            </a:r>
          </a:p>
          <a:p>
            <a:r>
              <a:rPr lang="es-PE" sz="800" dirty="0"/>
              <a:t>*Para la estimación de proyectos cerrados se consideran 3 criterios de avance financiero. Además, se analizan todos los proyectos que iniciaron ejecución presupuestal entre 2012 y 2023.</a:t>
            </a:r>
          </a:p>
          <a:p>
            <a:r>
              <a:rPr lang="es-PE" sz="800" dirty="0"/>
              <a:t>**Formato de Cierre de Inversión.</a:t>
            </a:r>
          </a:p>
        </p:txBody>
      </p:sp>
      <p:sp>
        <p:nvSpPr>
          <p:cNvPr id="39" name="CuadroTexto 38">
            <a:extLst>
              <a:ext uri="{FF2B5EF4-FFF2-40B4-BE49-F238E27FC236}">
                <a16:creationId xmlns:a16="http://schemas.microsoft.com/office/drawing/2014/main" id="{C491F75B-EE7F-011A-B11D-3D98B02B3907}"/>
              </a:ext>
            </a:extLst>
          </p:cNvPr>
          <p:cNvSpPr txBox="1"/>
          <p:nvPr/>
        </p:nvSpPr>
        <p:spPr>
          <a:xfrm>
            <a:off x="135800" y="644739"/>
            <a:ext cx="11920400" cy="830997"/>
          </a:xfrm>
          <a:prstGeom prst="rect">
            <a:avLst/>
          </a:prstGeom>
          <a:noFill/>
        </p:spPr>
        <p:txBody>
          <a:bodyPr wrap="square" rtlCol="0">
            <a:spAutoFit/>
          </a:bodyPr>
          <a:lstStyle/>
          <a:p>
            <a:pPr algn="just"/>
            <a:r>
              <a:rPr lang="es-MX" sz="2400" b="1" dirty="0">
                <a:latin typeface="Calibri" panose="020F0502020204030204" pitchFamily="34" charset="0"/>
                <a:ea typeface="Calibri" panose="020F0502020204030204" pitchFamily="34" charset="0"/>
                <a:cs typeface="Calibri" panose="020F0502020204030204" pitchFamily="34" charset="0"/>
              </a:rPr>
              <a:t>Lo anterior es resultado, entre otras cosas, de </a:t>
            </a:r>
            <a:r>
              <a:rPr lang="es-MX" sz="2400" b="1" dirty="0">
                <a:solidFill>
                  <a:srgbClr val="C00000"/>
                </a:solidFill>
                <a:latin typeface="Calibri" panose="020F0502020204030204" pitchFamily="34" charset="0"/>
                <a:cs typeface="Calibri" panose="020F0502020204030204" pitchFamily="34" charset="0"/>
              </a:rPr>
              <a:t>la inadecuada planificación presupuestal de los proyectos de inversión pública y la ineficiencia en la ejecución de proyectos</a:t>
            </a:r>
            <a:r>
              <a:rPr lang="es-MX" sz="2400" b="1" dirty="0">
                <a:latin typeface="Calibri" panose="020F0502020204030204" pitchFamily="34" charset="0"/>
                <a:ea typeface="Calibri" panose="020F0502020204030204" pitchFamily="34" charset="0"/>
                <a:cs typeface="Calibri" panose="020F0502020204030204" pitchFamily="34" charset="0"/>
              </a:rPr>
              <a:t>. </a:t>
            </a:r>
            <a:endParaRPr lang="es-MX" sz="24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grpSp>
        <p:nvGrpSpPr>
          <p:cNvPr id="40" name="Google Shape;333;p7">
            <a:extLst>
              <a:ext uri="{FF2B5EF4-FFF2-40B4-BE49-F238E27FC236}">
                <a16:creationId xmlns:a16="http://schemas.microsoft.com/office/drawing/2014/main" id="{DAEEDE6A-E4DD-4F87-62BE-F07E60FF19E5}"/>
              </a:ext>
            </a:extLst>
          </p:cNvPr>
          <p:cNvGrpSpPr/>
          <p:nvPr/>
        </p:nvGrpSpPr>
        <p:grpSpPr>
          <a:xfrm>
            <a:off x="4189887" y="4322730"/>
            <a:ext cx="3897150" cy="684374"/>
            <a:chOff x="177801" y="2951484"/>
            <a:chExt cx="3246208" cy="727542"/>
          </a:xfrm>
        </p:grpSpPr>
        <p:sp>
          <p:nvSpPr>
            <p:cNvPr id="41" name="Google Shape;335;p7">
              <a:extLst>
                <a:ext uri="{FF2B5EF4-FFF2-40B4-BE49-F238E27FC236}">
                  <a16:creationId xmlns:a16="http://schemas.microsoft.com/office/drawing/2014/main" id="{2C5CDD49-FCE4-EBF5-A22A-EA590F0C8507}"/>
                </a:ext>
              </a:extLst>
            </p:cNvPr>
            <p:cNvSpPr txBox="1"/>
            <p:nvPr/>
          </p:nvSpPr>
          <p:spPr>
            <a:xfrm>
              <a:off x="177801" y="2951484"/>
              <a:ext cx="3246208" cy="727542"/>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Calibri"/>
                <a:ea typeface="Calibri"/>
                <a:cs typeface="Calibri"/>
                <a:sym typeface="Calibri"/>
              </a:endParaRPr>
            </a:p>
          </p:txBody>
        </p:sp>
        <p:sp>
          <p:nvSpPr>
            <p:cNvPr id="42" name="Google Shape;337;p7">
              <a:extLst>
                <a:ext uri="{FF2B5EF4-FFF2-40B4-BE49-F238E27FC236}">
                  <a16:creationId xmlns:a16="http://schemas.microsoft.com/office/drawing/2014/main" id="{DF8ABDFC-ADC3-E985-CF3C-7B9F172C2C8B}"/>
                </a:ext>
              </a:extLst>
            </p:cNvPr>
            <p:cNvSpPr txBox="1"/>
            <p:nvPr/>
          </p:nvSpPr>
          <p:spPr>
            <a:xfrm>
              <a:off x="243625" y="2980141"/>
              <a:ext cx="3114558" cy="621618"/>
            </a:xfrm>
            <a:prstGeom prst="rect">
              <a:avLst/>
            </a:prstGeom>
            <a:noFill/>
            <a:ln>
              <a:noFill/>
            </a:ln>
          </p:spPr>
          <p:txBody>
            <a:bodyPr spcFirstLastPara="1" wrap="square" lIns="91425" tIns="45700" rIns="91425" bIns="45700" anchor="t" anchorCtr="0">
              <a:spAutoFit/>
            </a:bodyPr>
            <a:lstStyle/>
            <a:p>
              <a:pPr algn="ctr">
                <a:buClr>
                  <a:srgbClr val="000000"/>
                </a:buClr>
                <a:buSzPts val="2400"/>
              </a:pPr>
              <a:r>
                <a:rPr lang="es-MX" sz="1600" b="1" dirty="0">
                  <a:solidFill>
                    <a:srgbClr val="C00000"/>
                  </a:solidFill>
                  <a:latin typeface="Calibri"/>
                  <a:ea typeface="Calibri"/>
                  <a:cs typeface="Calibri"/>
                  <a:sym typeface="Arial"/>
                </a:rPr>
                <a:t>Días de retraso en la finalización del proyecto</a:t>
              </a:r>
            </a:p>
          </p:txBody>
        </p:sp>
      </p:grpSp>
      <p:sp>
        <p:nvSpPr>
          <p:cNvPr id="43" name="Google Shape;223;p5">
            <a:extLst>
              <a:ext uri="{FF2B5EF4-FFF2-40B4-BE49-F238E27FC236}">
                <a16:creationId xmlns:a16="http://schemas.microsoft.com/office/drawing/2014/main" id="{31DDD401-0193-BA33-BD77-16E4716B1D80}"/>
              </a:ext>
            </a:extLst>
          </p:cNvPr>
          <p:cNvSpPr txBox="1"/>
          <p:nvPr/>
        </p:nvSpPr>
        <p:spPr>
          <a:xfrm>
            <a:off x="4189886" y="5107280"/>
            <a:ext cx="3887312" cy="1502471"/>
          </a:xfrm>
          <a:prstGeom prst="rect">
            <a:avLst/>
          </a:prstGeom>
          <a:solidFill>
            <a:srgbClr val="F2F2F2"/>
          </a:solidFill>
          <a:ln w="9525" cap="flat" cmpd="sng">
            <a:solidFill>
              <a:srgbClr val="7F7F7F"/>
            </a:solidFill>
            <a:prstDash val="dash"/>
            <a:round/>
            <a:headEnd type="none" w="sm" len="sm"/>
            <a:tailEnd type="none" w="sm" len="sm"/>
          </a:ln>
        </p:spPr>
        <p:txBody>
          <a:bodyPr spcFirstLastPara="1" wrap="square" lIns="91425" tIns="45700" rIns="91425" bIns="45700" anchor="t" anchorCtr="0">
            <a:noAutofit/>
          </a:bodyPr>
          <a:lstStyle/>
          <a:p>
            <a:pPr marL="285750" marR="0" lvl="0" indent="-285750" rtl="0">
              <a:lnSpc>
                <a:spcPct val="100000"/>
              </a:lnSpc>
              <a:spcBef>
                <a:spcPts val="0"/>
              </a:spcBef>
              <a:spcAft>
                <a:spcPts val="0"/>
              </a:spcAft>
              <a:buClr>
                <a:srgbClr val="000000"/>
              </a:buClr>
              <a:buSzPts val="1600"/>
              <a:buFont typeface="Arial" panose="020B0604020202020204" pitchFamily="34" charset="0"/>
              <a:buChar char="•"/>
            </a:pPr>
            <a:r>
              <a:rPr lang="es-MX" sz="1400" dirty="0">
                <a:solidFill>
                  <a:srgbClr val="000000"/>
                </a:solidFill>
                <a:latin typeface="Calibri"/>
                <a:ea typeface="Calibri"/>
                <a:cs typeface="Calibri"/>
                <a:sym typeface="Calibri"/>
              </a:rPr>
              <a:t>En el 2023, </a:t>
            </a:r>
            <a:r>
              <a:rPr lang="es-MX" sz="1400" b="1" dirty="0">
                <a:solidFill>
                  <a:srgbClr val="000000"/>
                </a:solidFill>
                <a:latin typeface="Calibri"/>
                <a:ea typeface="Calibri"/>
                <a:cs typeface="Calibri"/>
                <a:sym typeface="Calibri"/>
              </a:rPr>
              <a:t>12.109 proyectos con PIM tenían retraso en la finalización</a:t>
            </a:r>
            <a:r>
              <a:rPr lang="es-MX" sz="1400" dirty="0">
                <a:solidFill>
                  <a:srgbClr val="000000"/>
                </a:solidFill>
                <a:latin typeface="Calibri"/>
                <a:ea typeface="Calibri"/>
                <a:cs typeface="Calibri"/>
                <a:sym typeface="Calibri"/>
              </a:rPr>
              <a:t>, con un promedio de </a:t>
            </a:r>
            <a:r>
              <a:rPr lang="es-MX" sz="1400" b="1" dirty="0">
                <a:solidFill>
                  <a:srgbClr val="000000"/>
                </a:solidFill>
                <a:latin typeface="Calibri"/>
                <a:ea typeface="Calibri"/>
                <a:cs typeface="Calibri"/>
                <a:sym typeface="Calibri"/>
              </a:rPr>
              <a:t>532 días.</a:t>
            </a:r>
          </a:p>
          <a:p>
            <a:pPr marL="285750" marR="0" lvl="0" indent="-285750" rtl="0">
              <a:lnSpc>
                <a:spcPct val="100000"/>
              </a:lnSpc>
              <a:spcBef>
                <a:spcPts val="0"/>
              </a:spcBef>
              <a:spcAft>
                <a:spcPts val="0"/>
              </a:spcAft>
              <a:buClr>
                <a:srgbClr val="000000"/>
              </a:buClr>
              <a:buSzPts val="1600"/>
              <a:buFont typeface="Arial" panose="020B0604020202020204" pitchFamily="34" charset="0"/>
              <a:buChar char="•"/>
            </a:pPr>
            <a:r>
              <a:rPr lang="es-MX" sz="1400" b="0" i="0" u="none" strike="noStrike" cap="none" dirty="0">
                <a:solidFill>
                  <a:srgbClr val="000000"/>
                </a:solidFill>
                <a:latin typeface="Calibri"/>
                <a:ea typeface="Calibri"/>
                <a:cs typeface="Calibri"/>
                <a:sym typeface="Calibri"/>
              </a:rPr>
              <a:t>Por nivel de gobierno, se observa que </a:t>
            </a:r>
            <a:r>
              <a:rPr lang="es-MX" sz="1400" dirty="0">
                <a:solidFill>
                  <a:srgbClr val="000000"/>
                </a:solidFill>
                <a:latin typeface="Calibri"/>
                <a:ea typeface="Calibri"/>
                <a:cs typeface="Calibri"/>
                <a:sym typeface="Calibri"/>
              </a:rPr>
              <a:t>los </a:t>
            </a:r>
            <a:r>
              <a:rPr lang="es-MX" sz="1400" b="1" dirty="0">
                <a:solidFill>
                  <a:srgbClr val="000000"/>
                </a:solidFill>
                <a:latin typeface="Calibri"/>
                <a:ea typeface="Calibri"/>
                <a:cs typeface="Calibri"/>
                <a:sym typeface="Calibri"/>
              </a:rPr>
              <a:t>GR </a:t>
            </a:r>
            <a:r>
              <a:rPr lang="es-MX" sz="1400" dirty="0">
                <a:solidFill>
                  <a:srgbClr val="000000"/>
                </a:solidFill>
                <a:latin typeface="Calibri"/>
                <a:ea typeface="Calibri"/>
                <a:cs typeface="Calibri"/>
                <a:sym typeface="Calibri"/>
              </a:rPr>
              <a:t>tienen el mayor promedio de retraso con </a:t>
            </a:r>
            <a:r>
              <a:rPr lang="es-MX" sz="1400" b="1" i="0" u="none" strike="noStrike" cap="none" dirty="0">
                <a:solidFill>
                  <a:srgbClr val="000000"/>
                </a:solidFill>
                <a:latin typeface="Calibri"/>
                <a:ea typeface="Calibri"/>
                <a:cs typeface="Calibri"/>
                <a:sym typeface="Calibri"/>
              </a:rPr>
              <a:t>643</a:t>
            </a:r>
            <a:r>
              <a:rPr lang="es-MX" sz="1400" b="0" i="0" u="none" strike="noStrike" cap="none" dirty="0">
                <a:solidFill>
                  <a:srgbClr val="000000"/>
                </a:solidFill>
                <a:latin typeface="Calibri"/>
                <a:ea typeface="Calibri"/>
                <a:cs typeface="Calibri"/>
                <a:sym typeface="Calibri"/>
              </a:rPr>
              <a:t> días.</a:t>
            </a:r>
          </a:p>
        </p:txBody>
      </p:sp>
      <p:pic>
        <p:nvPicPr>
          <p:cNvPr id="44" name="Imagen 43">
            <a:extLst>
              <a:ext uri="{FF2B5EF4-FFF2-40B4-BE49-F238E27FC236}">
                <a16:creationId xmlns:a16="http://schemas.microsoft.com/office/drawing/2014/main" id="{DC14C0AC-6920-8C8B-9A77-6CE000709A0B}"/>
              </a:ext>
            </a:extLst>
          </p:cNvPr>
          <p:cNvPicPr>
            <a:picLocks noChangeAspect="1"/>
          </p:cNvPicPr>
          <p:nvPr/>
        </p:nvPicPr>
        <p:blipFill>
          <a:blip r:embed="rId3"/>
          <a:stretch>
            <a:fillRect/>
          </a:stretch>
        </p:blipFill>
        <p:spPr>
          <a:xfrm>
            <a:off x="4286546" y="1715650"/>
            <a:ext cx="334800" cy="334800"/>
          </a:xfrm>
          <a:prstGeom prst="rect">
            <a:avLst/>
          </a:prstGeom>
        </p:spPr>
      </p:pic>
      <p:pic>
        <p:nvPicPr>
          <p:cNvPr id="45" name="Imagen 44">
            <a:extLst>
              <a:ext uri="{FF2B5EF4-FFF2-40B4-BE49-F238E27FC236}">
                <a16:creationId xmlns:a16="http://schemas.microsoft.com/office/drawing/2014/main" id="{A716AECA-310E-C11A-4478-7CC3A5E8DDB4}"/>
              </a:ext>
            </a:extLst>
          </p:cNvPr>
          <p:cNvPicPr>
            <a:picLocks noChangeAspect="1"/>
          </p:cNvPicPr>
          <p:nvPr/>
        </p:nvPicPr>
        <p:blipFill>
          <a:blip r:embed="rId4"/>
          <a:stretch>
            <a:fillRect/>
          </a:stretch>
        </p:blipFill>
        <p:spPr>
          <a:xfrm>
            <a:off x="105726" y="4446998"/>
            <a:ext cx="334800" cy="334800"/>
          </a:xfrm>
          <a:prstGeom prst="rect">
            <a:avLst/>
          </a:prstGeom>
        </p:spPr>
      </p:pic>
      <p:pic>
        <p:nvPicPr>
          <p:cNvPr id="46" name="Imagen 45">
            <a:extLst>
              <a:ext uri="{FF2B5EF4-FFF2-40B4-BE49-F238E27FC236}">
                <a16:creationId xmlns:a16="http://schemas.microsoft.com/office/drawing/2014/main" id="{8DB01345-5D7C-9AC1-C15C-2BB891408773}"/>
              </a:ext>
            </a:extLst>
          </p:cNvPr>
          <p:cNvPicPr>
            <a:picLocks noChangeAspect="1"/>
          </p:cNvPicPr>
          <p:nvPr/>
        </p:nvPicPr>
        <p:blipFill>
          <a:blip r:embed="rId5"/>
          <a:stretch>
            <a:fillRect/>
          </a:stretch>
        </p:blipFill>
        <p:spPr>
          <a:xfrm>
            <a:off x="8527748" y="2640708"/>
            <a:ext cx="334800" cy="334800"/>
          </a:xfrm>
          <a:prstGeom prst="rect">
            <a:avLst/>
          </a:prstGeom>
        </p:spPr>
      </p:pic>
      <p:pic>
        <p:nvPicPr>
          <p:cNvPr id="47" name="Imagen 46">
            <a:extLst>
              <a:ext uri="{FF2B5EF4-FFF2-40B4-BE49-F238E27FC236}">
                <a16:creationId xmlns:a16="http://schemas.microsoft.com/office/drawing/2014/main" id="{4D0C401D-0CAC-B767-02C6-4DBDEC948C8D}"/>
              </a:ext>
            </a:extLst>
          </p:cNvPr>
          <p:cNvPicPr>
            <a:picLocks noChangeAspect="1"/>
          </p:cNvPicPr>
          <p:nvPr/>
        </p:nvPicPr>
        <p:blipFill>
          <a:blip r:embed="rId6"/>
          <a:stretch>
            <a:fillRect/>
          </a:stretch>
        </p:blipFill>
        <p:spPr>
          <a:xfrm>
            <a:off x="4189884" y="4541245"/>
            <a:ext cx="334800" cy="334800"/>
          </a:xfrm>
          <a:prstGeom prst="rect">
            <a:avLst/>
          </a:prstGeom>
        </p:spPr>
      </p:pic>
      <p:pic>
        <p:nvPicPr>
          <p:cNvPr id="48" name="Imagen 47">
            <a:extLst>
              <a:ext uri="{FF2B5EF4-FFF2-40B4-BE49-F238E27FC236}">
                <a16:creationId xmlns:a16="http://schemas.microsoft.com/office/drawing/2014/main" id="{5A386D12-46DC-2008-BB53-82246F2E8251}"/>
              </a:ext>
            </a:extLst>
          </p:cNvPr>
          <p:cNvPicPr>
            <a:picLocks noChangeAspect="1"/>
          </p:cNvPicPr>
          <p:nvPr/>
        </p:nvPicPr>
        <p:blipFill>
          <a:blip r:embed="rId7"/>
          <a:stretch>
            <a:fillRect/>
          </a:stretch>
        </p:blipFill>
        <p:spPr>
          <a:xfrm>
            <a:off x="134598" y="1779839"/>
            <a:ext cx="335470" cy="335470"/>
          </a:xfrm>
          <a:prstGeom prst="rect">
            <a:avLst/>
          </a:prstGeom>
        </p:spPr>
      </p:pic>
    </p:spTree>
    <p:extLst>
      <p:ext uri="{BB962C8B-B14F-4D97-AF65-F5344CB8AC3E}">
        <p14:creationId xmlns:p14="http://schemas.microsoft.com/office/powerpoint/2010/main" val="344535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0"/>
          <p:cNvSpPr/>
          <p:nvPr/>
        </p:nvSpPr>
        <p:spPr>
          <a:xfrm>
            <a:off x="879572" y="5196824"/>
            <a:ext cx="7827105" cy="483300"/>
          </a:xfrm>
          <a:prstGeom prst="rect">
            <a:avLst/>
          </a:prstGeom>
          <a:solidFill>
            <a:srgbClr val="D9D9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83;p10"/>
          <p:cNvSpPr txBox="1"/>
          <p:nvPr/>
        </p:nvSpPr>
        <p:spPr>
          <a:xfrm>
            <a:off x="951624" y="1567205"/>
            <a:ext cx="8801976" cy="4431983"/>
          </a:xfrm>
          <a:prstGeom prst="rect">
            <a:avLst/>
          </a:prstGeom>
          <a:noFill/>
          <a:ln>
            <a:noFill/>
          </a:ln>
        </p:spPr>
        <p:txBody>
          <a:bodyPr spcFirstLastPara="1" wrap="square" lIns="0" tIns="0" rIns="0" bIns="0" anchor="t" anchorCtr="0">
            <a:spAutoFit/>
          </a:bodyPr>
          <a:lstStyle/>
          <a:p>
            <a:pPr marL="514350" marR="0" lvl="0" indent="-361950" algn="just" rtl="0">
              <a:lnSpc>
                <a:spcPct val="100000"/>
              </a:lnSpc>
              <a:spcBef>
                <a:spcPts val="0"/>
              </a:spcBef>
              <a:spcAft>
                <a:spcPts val="0"/>
              </a:spcAft>
              <a:buClr>
                <a:srgbClr val="000000"/>
              </a:buClr>
              <a:buSzPts val="2400"/>
              <a:buFont typeface="Arial"/>
              <a:buNone/>
            </a:pPr>
            <a:endParaRPr sz="2400" b="1" dirty="0">
              <a:solidFill>
                <a:schemeClr val="bg1">
                  <a:lumMod val="50000"/>
                </a:schemeClr>
              </a:solidFill>
              <a:latin typeface="Calibri"/>
              <a:ea typeface="Calibri"/>
              <a:cs typeface="Calibri"/>
              <a:sym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r>
              <a:rPr lang="es-PE" sz="2400" b="1" dirty="0">
                <a:solidFill>
                  <a:schemeClr val="bg1">
                    <a:lumMod val="50000"/>
                  </a:schemeClr>
                </a:solidFill>
                <a:latin typeface="Calibri"/>
                <a:ea typeface="Calibri"/>
                <a:cs typeface="Calibri"/>
                <a:sym typeface="Calibri"/>
              </a:rPr>
              <a:t>Minería y desarrollo</a:t>
            </a:r>
            <a:endParaRPr lang="es-PE" sz="2400" b="1" dirty="0">
              <a:solidFill>
                <a:schemeClr val="bg1">
                  <a:lumMod val="50000"/>
                </a:schemeClr>
              </a:solidFill>
              <a:latin typeface="Calibri"/>
              <a:ea typeface="Calibri"/>
              <a:cs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sz="2400" b="1" dirty="0">
              <a:solidFill>
                <a:schemeClr val="bg1">
                  <a:lumMod val="50000"/>
                </a:schemeClr>
              </a:solidFill>
              <a:latin typeface="Calibri"/>
              <a:ea typeface="Calibri"/>
              <a:cs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sz="2400" b="1" dirty="0">
              <a:solidFill>
                <a:schemeClr val="bg1">
                  <a:lumMod val="50000"/>
                </a:schemeClr>
              </a:solidFill>
              <a:latin typeface="Calibri"/>
              <a:ea typeface="Calibri"/>
              <a:cs typeface="Calibri"/>
              <a:sym typeface="Arial"/>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Situación de la inversión minera</a:t>
            </a: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Minería como generador de recursos para el cierre de brechas</a:t>
            </a: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r>
              <a:rPr lang="es-MX" sz="2400" b="1" dirty="0">
                <a:latin typeface="Calibri"/>
                <a:ea typeface="Calibri"/>
                <a:cs typeface="Calibri"/>
              </a:rPr>
              <a:t>Recomendaciones</a:t>
            </a:r>
            <a:endParaRPr sz="2400" b="1" i="0" u="none" strike="noStrike" cap="none" dirty="0">
              <a:latin typeface="Calibri"/>
              <a:ea typeface="Calibri"/>
              <a:cs typeface="Calibri"/>
              <a:sym typeface="Calibri"/>
            </a:endParaRPr>
          </a:p>
          <a:p>
            <a:pPr marL="457200" marR="0" lvl="0" indent="-228600" algn="just" rtl="0">
              <a:lnSpc>
                <a:spcPct val="100000"/>
              </a:lnSpc>
              <a:spcBef>
                <a:spcPts val="0"/>
              </a:spcBef>
              <a:spcAft>
                <a:spcPts val="0"/>
              </a:spcAft>
              <a:buClr>
                <a:srgbClr val="000000"/>
              </a:buClr>
              <a:buSzPts val="2400"/>
              <a:buFont typeface="Calibri"/>
              <a:buNone/>
            </a:pPr>
            <a:endParaRPr sz="2400" b="1" i="0" u="none" strike="noStrike" cap="none" dirty="0">
              <a:solidFill>
                <a:srgbClr val="000000"/>
              </a:solidFill>
              <a:latin typeface="Arial"/>
              <a:ea typeface="Arial"/>
              <a:cs typeface="Arial"/>
              <a:sym typeface="Arial"/>
            </a:endParaRPr>
          </a:p>
        </p:txBody>
      </p:sp>
      <p:sp>
        <p:nvSpPr>
          <p:cNvPr id="84" name="Google Shape;84;p10"/>
          <p:cNvSpPr txBox="1">
            <a:spLocks noGrp="1"/>
          </p:cNvSpPr>
          <p:nvPr>
            <p:ph type="sldNum" idx="12"/>
          </p:nvPr>
        </p:nvSpPr>
        <p:spPr>
          <a:xfrm>
            <a:off x="11125200" y="6629400"/>
            <a:ext cx="1140600"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000"/>
              <a:buNone/>
            </a:pPr>
            <a:fld id="{00000000-1234-1234-1234-123412341234}" type="slidenum">
              <a:rPr lang="es-PE">
                <a:latin typeface="Calibri"/>
                <a:ea typeface="Calibri"/>
                <a:cs typeface="Calibri"/>
                <a:sym typeface="Calibri"/>
              </a:rPr>
              <a:t>15</a:t>
            </a:fld>
            <a:endParaRPr>
              <a:latin typeface="Calibri"/>
              <a:ea typeface="Calibri"/>
              <a:cs typeface="Calibri"/>
              <a:sym typeface="Calibri"/>
            </a:endParaRPr>
          </a:p>
        </p:txBody>
      </p:sp>
      <p:sp>
        <p:nvSpPr>
          <p:cNvPr id="85" name="Google Shape;85;p10"/>
          <p:cNvSpPr/>
          <p:nvPr/>
        </p:nvSpPr>
        <p:spPr>
          <a:xfrm>
            <a:off x="175404" y="196970"/>
            <a:ext cx="11854200" cy="3306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s-PE" sz="1800" b="1" i="0" u="none" strike="noStrike" cap="none">
                <a:solidFill>
                  <a:schemeClr val="lt1"/>
                </a:solidFill>
                <a:latin typeface="Calibri"/>
                <a:ea typeface="Calibri"/>
                <a:cs typeface="Calibri"/>
                <a:sym typeface="Calibri"/>
              </a:rPr>
              <a:t>ÍNDICE</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20882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74" name="Google Shape;274;g22ca8e99738_7_192"/>
          <p:cNvSpPr txBox="1">
            <a:spLocks noGrp="1"/>
          </p:cNvSpPr>
          <p:nvPr>
            <p:ph type="sldNum" idx="12"/>
          </p:nvPr>
        </p:nvSpPr>
        <p:spPr>
          <a:xfrm>
            <a:off x="11125200" y="6629400"/>
            <a:ext cx="1140600" cy="228600"/>
          </a:xfrm>
          <a:prstGeom prst="rect">
            <a:avLst/>
          </a:prstGeom>
        </p:spPr>
        <p:txBody>
          <a:bodyPr spcFirstLastPara="1" wrap="square" lIns="91425" tIns="45700" rIns="91425" bIns="45700" anchor="ctr" anchorCtr="0">
            <a:noAutofit/>
          </a:bodyPr>
          <a:lstStyle/>
          <a:p>
            <a:pPr>
              <a:buClr>
                <a:srgbClr val="FFFFFF"/>
              </a:buClr>
              <a:buSzPts val="1000"/>
            </a:pPr>
            <a:fld id="{00000000-1234-1234-1234-123412341234}" type="slidenum">
              <a:rPr lang="es-PE"/>
              <a:pPr>
                <a:buClr>
                  <a:srgbClr val="FFFFFF"/>
                </a:buClr>
                <a:buSzPts val="1000"/>
              </a:pPr>
              <a:t>16</a:t>
            </a:fld>
            <a:endParaRPr/>
          </a:p>
        </p:txBody>
      </p:sp>
      <p:sp>
        <p:nvSpPr>
          <p:cNvPr id="6" name="Google Shape;257;g22ca8e99738_0_566">
            <a:extLst>
              <a:ext uri="{FF2B5EF4-FFF2-40B4-BE49-F238E27FC236}">
                <a16:creationId xmlns:a16="http://schemas.microsoft.com/office/drawing/2014/main" id="{0FF43AC2-9B3D-4AAE-101B-D4EA90226327}"/>
              </a:ext>
            </a:extLst>
          </p:cNvPr>
          <p:cNvSpPr/>
          <p:nvPr/>
        </p:nvSpPr>
        <p:spPr>
          <a:xfrm>
            <a:off x="175399" y="196975"/>
            <a:ext cx="11884800" cy="3342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lvl="0"/>
            <a:r>
              <a:rPr lang="es-PE" sz="1800" b="1" dirty="0">
                <a:solidFill>
                  <a:schemeClr val="lt1"/>
                </a:solidFill>
                <a:latin typeface="Calibri"/>
                <a:ea typeface="Calibri"/>
                <a:cs typeface="Calibri"/>
                <a:sym typeface="Calibri"/>
              </a:rPr>
              <a:t>I</a:t>
            </a:r>
            <a:r>
              <a:rPr lang="es-PE" b="1" dirty="0">
                <a:solidFill>
                  <a:schemeClr val="lt1"/>
                </a:solidFill>
                <a:latin typeface="Calibri"/>
                <a:ea typeface="Calibri"/>
                <a:cs typeface="Calibri"/>
                <a:sym typeface="Calibri"/>
              </a:rPr>
              <a:t>V. </a:t>
            </a:r>
            <a:r>
              <a:rPr lang="es-PE" sz="1800" b="1" dirty="0">
                <a:solidFill>
                  <a:schemeClr val="lt1"/>
                </a:solidFill>
                <a:latin typeface="Calibri"/>
                <a:ea typeface="Calibri"/>
                <a:cs typeface="Calibri"/>
                <a:sym typeface="Calibri"/>
              </a:rPr>
              <a:t>RECOMENDACIONES</a:t>
            </a:r>
            <a:endParaRPr lang="es-PE" sz="2400" b="1" dirty="0">
              <a:solidFill>
                <a:schemeClr val="lt1"/>
              </a:solidFill>
              <a:latin typeface="Calibri"/>
              <a:ea typeface="Calibri"/>
              <a:cs typeface="Calibri"/>
              <a:sym typeface="Calibri"/>
            </a:endParaRPr>
          </a:p>
        </p:txBody>
      </p:sp>
      <p:sp>
        <p:nvSpPr>
          <p:cNvPr id="3" name="Google Shape;268;g22ca8e99738_7_192">
            <a:extLst>
              <a:ext uri="{FF2B5EF4-FFF2-40B4-BE49-F238E27FC236}">
                <a16:creationId xmlns:a16="http://schemas.microsoft.com/office/drawing/2014/main" id="{73AD27FE-2B5A-F5E2-6A71-FD7B95D90F7F}"/>
              </a:ext>
            </a:extLst>
          </p:cNvPr>
          <p:cNvSpPr/>
          <p:nvPr/>
        </p:nvSpPr>
        <p:spPr>
          <a:xfrm>
            <a:off x="1507609" y="1219200"/>
            <a:ext cx="9973299" cy="2501431"/>
          </a:xfrm>
          <a:prstGeom prst="roundRect">
            <a:avLst>
              <a:gd name="adj" fmla="val 16667"/>
            </a:avLst>
          </a:prstGeom>
          <a:solidFill>
            <a:schemeClr val="lt2"/>
          </a:solidFill>
          <a:ln w="9525" cap="flat" cmpd="sng">
            <a:solidFill>
              <a:srgbClr val="222222"/>
            </a:solidFill>
            <a:prstDash val="dash"/>
            <a:round/>
            <a:headEnd type="none" w="sm" len="sm"/>
            <a:tailEnd type="none" w="sm" len="sm"/>
          </a:ln>
        </p:spPr>
        <p:txBody>
          <a:bodyPr spcFirstLastPara="1" wrap="square" lIns="91425" tIns="91425" rIns="91425" bIns="91425" anchor="ctr" anchorCtr="0">
            <a:noAutofit/>
          </a:bodyPr>
          <a:lstStyle/>
          <a:p>
            <a:pPr algn="just"/>
            <a:endParaRPr lang="es-MX" sz="1400" b="1" i="1" dirty="0">
              <a:solidFill>
                <a:srgbClr val="C00000"/>
              </a:solidFill>
              <a:effectLst/>
              <a:latin typeface="Arial" panose="020B0604020202020204" pitchFamily="34" charset="0"/>
              <a:cs typeface="Arial" panose="020B0604020202020204" pitchFamily="34" charset="0"/>
            </a:endParaRPr>
          </a:p>
          <a:p>
            <a:pPr algn="just"/>
            <a:r>
              <a:rPr lang="es-MX" sz="1600" b="1" i="1" dirty="0">
                <a:solidFill>
                  <a:srgbClr val="C00000"/>
                </a:solidFill>
                <a:effectLst/>
                <a:latin typeface="Arial" panose="020B0604020202020204" pitchFamily="34" charset="0"/>
                <a:cs typeface="Arial" panose="020B0604020202020204" pitchFamily="34" charset="0"/>
              </a:rPr>
              <a:t>Diseñar una metodología para la habilitación de recursos para proyectos de inversión durante el transcurso del año fiscal. </a:t>
            </a:r>
            <a:r>
              <a:rPr lang="es-MX" sz="1600" b="0" i="0" dirty="0">
                <a:effectLst/>
                <a:latin typeface="Arial" panose="020B0604020202020204" pitchFamily="34" charset="0"/>
                <a:cs typeface="Arial" panose="020B0604020202020204" pitchFamily="34" charset="0"/>
              </a:rPr>
              <a:t>La propuesta consiste en desarrollar una metodología que permita identificar criterios objetivos para la selección y priorización de proyectos, garantizando la continuidad de los proyectos. </a:t>
            </a:r>
            <a:r>
              <a:rPr lang="es-MX" sz="1600" b="1" i="0" dirty="0">
                <a:solidFill>
                  <a:srgbClr val="C00000"/>
                </a:solidFill>
                <a:effectLst/>
                <a:latin typeface="Arial" panose="020B0604020202020204" pitchFamily="34" charset="0"/>
                <a:cs typeface="Arial" panose="020B0604020202020204" pitchFamily="34" charset="0"/>
              </a:rPr>
              <a:t>Esto limitaría que se amplie la cartera de proyectos manejados por las entidades subnacionales, permitiendo que se concentren en la gestión de los que ya se encuentran en cartera. </a:t>
            </a:r>
            <a:r>
              <a:rPr lang="es-MX" sz="1600" b="0" i="0" dirty="0">
                <a:effectLst/>
                <a:latin typeface="Arial" panose="020B0604020202020204" pitchFamily="34" charset="0"/>
                <a:cs typeface="Arial" panose="020B0604020202020204" pitchFamily="34" charset="0"/>
              </a:rPr>
              <a:t>Al respecto, en febrero de 2024, se aprobó la Directiva 0001-2024-EF/50.01 que establece lineamientos para modificaciones presupuestarias, indicando los lineamientos para la anulación y habilitación de recursos de un proyecto. Sin embargo, en marzo de 2024, se promulgó el DU 006-2024, que a través de su artículo 2 dejó sin efecto estos criterios.</a:t>
            </a:r>
          </a:p>
          <a:p>
            <a:pPr algn="just"/>
            <a:endParaRPr lang="es-ES" sz="1400" dirty="0">
              <a:solidFill>
                <a:schemeClr val="tx1"/>
              </a:solidFill>
              <a:latin typeface="Arial" panose="020B0604020202020204" pitchFamily="34" charset="0"/>
              <a:cs typeface="Arial" panose="020B0604020202020204" pitchFamily="34" charset="0"/>
            </a:endParaRPr>
          </a:p>
        </p:txBody>
      </p:sp>
      <p:sp>
        <p:nvSpPr>
          <p:cNvPr id="4" name="Google Shape;270;g22ca8e99738_7_192">
            <a:extLst>
              <a:ext uri="{FF2B5EF4-FFF2-40B4-BE49-F238E27FC236}">
                <a16:creationId xmlns:a16="http://schemas.microsoft.com/office/drawing/2014/main" id="{E3BE1EE5-5803-39B7-761E-4926ACCACDA5}"/>
              </a:ext>
            </a:extLst>
          </p:cNvPr>
          <p:cNvSpPr/>
          <p:nvPr/>
        </p:nvSpPr>
        <p:spPr>
          <a:xfrm>
            <a:off x="1507609" y="4249287"/>
            <a:ext cx="9973299" cy="2411738"/>
          </a:xfrm>
          <a:prstGeom prst="roundRect">
            <a:avLst>
              <a:gd name="adj" fmla="val 16667"/>
            </a:avLst>
          </a:prstGeom>
          <a:solidFill>
            <a:schemeClr val="lt2"/>
          </a:solidFill>
          <a:ln w="9525" cap="flat" cmpd="sng">
            <a:solidFill>
              <a:srgbClr val="222222"/>
            </a:solidFill>
            <a:prstDash val="dash"/>
            <a:round/>
            <a:headEnd type="none" w="sm" len="sm"/>
            <a:tailEnd type="none" w="sm" len="sm"/>
          </a:ln>
        </p:spPr>
        <p:txBody>
          <a:bodyPr spcFirstLastPara="1" wrap="square" lIns="91425" tIns="91425" rIns="91425" bIns="91425" anchor="ctr" anchorCtr="0">
            <a:noAutofit/>
          </a:bodyPr>
          <a:lstStyle/>
          <a:p>
            <a:pPr algn="just"/>
            <a:endParaRPr lang="es-MX" sz="1400" dirty="0"/>
          </a:p>
          <a:p>
            <a:pPr algn="just"/>
            <a:r>
              <a:rPr lang="es-MX" sz="1600" b="1" i="1" dirty="0">
                <a:solidFill>
                  <a:srgbClr val="C00000"/>
                </a:solidFill>
              </a:rPr>
              <a:t>Utilizar mecanismos que incorporen las mejores prácticas internacionales como </a:t>
            </a:r>
            <a:r>
              <a:rPr lang="es-MX" sz="1600" dirty="0"/>
              <a:t>(i) el mecanismo de G2G, y (</a:t>
            </a:r>
            <a:r>
              <a:rPr lang="es-MX" sz="1600" dirty="0" err="1"/>
              <a:t>ii</a:t>
            </a:r>
            <a:r>
              <a:rPr lang="es-MX" sz="1600" dirty="0"/>
              <a:t>) PEIP para aquellos proyectos que impliquen la intervención en un territorio que incorpore diversas competencias (por ejemplo, para proyectos en corredores mineros o ejes logísticos). Al respecto, el único PEIP creado corresponde al sector educación, el cual ejecutará 75 escuelas en nueve regiones del país, para lo cual suscribió un contrato G2G con el Reino Unido en noviembre de 2021. En el 2023, el PEIP ejecutó el 96,3% de sus recursos (S/1.258 millones) en la construcción de 27 Escuelas Bicentenario. Asimismo, a julio de 2024, ya se entregaron 17 escuelas, lo que representa un avance del 23% del total.</a:t>
            </a:r>
          </a:p>
          <a:p>
            <a:pPr algn="just"/>
            <a:endParaRPr lang="es-ES" sz="1400" dirty="0">
              <a:solidFill>
                <a:schemeClr val="tx1"/>
              </a:solidFill>
              <a:latin typeface="Arial" panose="020B0604020202020204" pitchFamily="34" charset="0"/>
              <a:cs typeface="Arial" panose="020B0604020202020204" pitchFamily="34" charset="0"/>
            </a:endParaRPr>
          </a:p>
        </p:txBody>
      </p:sp>
      <p:sp>
        <p:nvSpPr>
          <p:cNvPr id="5" name="TextBox 6">
            <a:extLst>
              <a:ext uri="{FF2B5EF4-FFF2-40B4-BE49-F238E27FC236}">
                <a16:creationId xmlns:a16="http://schemas.microsoft.com/office/drawing/2014/main" id="{43880F20-7BE7-E1D1-78E0-B5A9216300BF}"/>
              </a:ext>
            </a:extLst>
          </p:cNvPr>
          <p:cNvSpPr txBox="1"/>
          <p:nvPr/>
        </p:nvSpPr>
        <p:spPr>
          <a:xfrm>
            <a:off x="175399" y="583900"/>
            <a:ext cx="10513598" cy="461665"/>
          </a:xfrm>
          <a:prstGeom prst="rect">
            <a:avLst/>
          </a:prstGeom>
          <a:noFill/>
        </p:spPr>
        <p:txBody>
          <a:bodyPr wrap="square">
            <a:spAutoFit/>
          </a:bodyPr>
          <a:lstStyle/>
          <a:p>
            <a:pPr marL="0" marR="0" algn="just">
              <a:spcBef>
                <a:spcPts val="0"/>
              </a:spcBef>
              <a:spcAft>
                <a:spcPts val="0"/>
              </a:spcAft>
            </a:pPr>
            <a:r>
              <a:rPr lang="es-ES" sz="2400" b="1" i="1" dirty="0">
                <a:solidFill>
                  <a:schemeClr val="tx1"/>
                </a:solidFill>
                <a:latin typeface="Calibri" panose="020F0502020204030204" pitchFamily="34" charset="0"/>
                <a:ea typeface="Calibri" panose="020F0502020204030204" pitchFamily="34" charset="0"/>
                <a:cs typeface="Calibri" panose="020F0502020204030204" pitchFamily="34" charset="0"/>
              </a:rPr>
              <a:t>Recomendaciones</a:t>
            </a:r>
            <a:endParaRPr lang="en-US" sz="24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Google Shape;135;g22ca8e99738_0_608">
            <a:extLst>
              <a:ext uri="{FF2B5EF4-FFF2-40B4-BE49-F238E27FC236}">
                <a16:creationId xmlns:a16="http://schemas.microsoft.com/office/drawing/2014/main" id="{6889084F-FA33-3C91-C429-DEC209D61065}"/>
              </a:ext>
            </a:extLst>
          </p:cNvPr>
          <p:cNvPicPr preferRelativeResize="0"/>
          <p:nvPr/>
        </p:nvPicPr>
        <p:blipFill>
          <a:blip r:embed="rId3">
            <a:alphaModFix/>
          </a:blip>
          <a:stretch>
            <a:fillRect/>
          </a:stretch>
        </p:blipFill>
        <p:spPr>
          <a:xfrm>
            <a:off x="429892" y="1908324"/>
            <a:ext cx="867421" cy="791575"/>
          </a:xfrm>
          <a:prstGeom prst="rect">
            <a:avLst/>
          </a:prstGeom>
          <a:noFill/>
          <a:ln>
            <a:noFill/>
          </a:ln>
        </p:spPr>
      </p:pic>
      <p:pic>
        <p:nvPicPr>
          <p:cNvPr id="9" name="Google Shape;136;g22ca8e99738_0_608">
            <a:extLst>
              <a:ext uri="{FF2B5EF4-FFF2-40B4-BE49-F238E27FC236}">
                <a16:creationId xmlns:a16="http://schemas.microsoft.com/office/drawing/2014/main" id="{1268AD50-8C08-60F0-82D0-DACF4BF1A30A}"/>
              </a:ext>
            </a:extLst>
          </p:cNvPr>
          <p:cNvPicPr preferRelativeResize="0"/>
          <p:nvPr/>
        </p:nvPicPr>
        <p:blipFill>
          <a:blip r:embed="rId4">
            <a:alphaModFix/>
          </a:blip>
          <a:stretch>
            <a:fillRect/>
          </a:stretch>
        </p:blipFill>
        <p:spPr>
          <a:xfrm>
            <a:off x="429892" y="4960812"/>
            <a:ext cx="867421" cy="791575"/>
          </a:xfrm>
          <a:prstGeom prst="rect">
            <a:avLst/>
          </a:prstGeom>
          <a:noFill/>
          <a:ln>
            <a:noFill/>
          </a:ln>
        </p:spPr>
      </p:pic>
    </p:spTree>
    <p:extLst>
      <p:ext uri="{BB962C8B-B14F-4D97-AF65-F5344CB8AC3E}">
        <p14:creationId xmlns:p14="http://schemas.microsoft.com/office/powerpoint/2010/main" val="611555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6"/>
        <p:cNvGrpSpPr/>
        <p:nvPr/>
      </p:nvGrpSpPr>
      <p:grpSpPr>
        <a:xfrm>
          <a:off x="0" y="0"/>
          <a:ext cx="0" cy="0"/>
          <a:chOff x="0" y="0"/>
          <a:chExt cx="0" cy="0"/>
        </a:xfrm>
      </p:grpSpPr>
      <p:sp>
        <p:nvSpPr>
          <p:cNvPr id="274" name="Google Shape;274;g22ca8e99738_7_192"/>
          <p:cNvSpPr txBox="1">
            <a:spLocks noGrp="1"/>
          </p:cNvSpPr>
          <p:nvPr>
            <p:ph type="sldNum" idx="12"/>
          </p:nvPr>
        </p:nvSpPr>
        <p:spPr>
          <a:xfrm>
            <a:off x="11125200" y="6629400"/>
            <a:ext cx="1140600" cy="228600"/>
          </a:xfrm>
          <a:prstGeom prst="rect">
            <a:avLst/>
          </a:prstGeom>
        </p:spPr>
        <p:txBody>
          <a:bodyPr spcFirstLastPara="1" wrap="square" lIns="91425" tIns="45700" rIns="91425" bIns="45700" anchor="ctr" anchorCtr="0">
            <a:noAutofit/>
          </a:bodyPr>
          <a:lstStyle/>
          <a:p>
            <a:pPr>
              <a:buClr>
                <a:srgbClr val="FFFFFF"/>
              </a:buClr>
              <a:buSzPts val="1000"/>
            </a:pPr>
            <a:fld id="{00000000-1234-1234-1234-123412341234}" type="slidenum">
              <a:rPr lang="es-PE"/>
              <a:pPr>
                <a:buClr>
                  <a:srgbClr val="FFFFFF"/>
                </a:buClr>
                <a:buSzPts val="1000"/>
              </a:pPr>
              <a:t>17</a:t>
            </a:fld>
            <a:endParaRPr/>
          </a:p>
        </p:txBody>
      </p:sp>
      <p:sp>
        <p:nvSpPr>
          <p:cNvPr id="6" name="Google Shape;257;g22ca8e99738_0_566">
            <a:extLst>
              <a:ext uri="{FF2B5EF4-FFF2-40B4-BE49-F238E27FC236}">
                <a16:creationId xmlns:a16="http://schemas.microsoft.com/office/drawing/2014/main" id="{0FF43AC2-9B3D-4AAE-101B-D4EA90226327}"/>
              </a:ext>
            </a:extLst>
          </p:cNvPr>
          <p:cNvSpPr/>
          <p:nvPr/>
        </p:nvSpPr>
        <p:spPr>
          <a:xfrm>
            <a:off x="175399" y="196975"/>
            <a:ext cx="11884800" cy="3342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lvl="0"/>
            <a:r>
              <a:rPr lang="es-PE" sz="1800" b="1" dirty="0">
                <a:solidFill>
                  <a:schemeClr val="lt1"/>
                </a:solidFill>
                <a:latin typeface="Calibri"/>
                <a:ea typeface="Calibri"/>
                <a:cs typeface="Calibri"/>
                <a:sym typeface="Calibri"/>
              </a:rPr>
              <a:t>I</a:t>
            </a:r>
            <a:r>
              <a:rPr lang="es-PE" b="1" dirty="0">
                <a:solidFill>
                  <a:schemeClr val="lt1"/>
                </a:solidFill>
                <a:latin typeface="Calibri"/>
                <a:ea typeface="Calibri"/>
                <a:cs typeface="Calibri"/>
                <a:sym typeface="Calibri"/>
              </a:rPr>
              <a:t>V. </a:t>
            </a:r>
            <a:r>
              <a:rPr lang="es-PE" sz="1800" b="1" dirty="0">
                <a:solidFill>
                  <a:schemeClr val="lt1"/>
                </a:solidFill>
                <a:latin typeface="Calibri"/>
                <a:ea typeface="Calibri"/>
                <a:cs typeface="Calibri"/>
                <a:sym typeface="Calibri"/>
              </a:rPr>
              <a:t>RECOMENDACIONES</a:t>
            </a:r>
            <a:endParaRPr lang="es-PE" sz="2400" b="1" dirty="0">
              <a:solidFill>
                <a:schemeClr val="lt1"/>
              </a:solidFill>
              <a:latin typeface="Calibri"/>
              <a:ea typeface="Calibri"/>
              <a:cs typeface="Calibri"/>
              <a:sym typeface="Calibri"/>
            </a:endParaRPr>
          </a:p>
        </p:txBody>
      </p:sp>
      <p:sp>
        <p:nvSpPr>
          <p:cNvPr id="2" name="Google Shape;267;g22ca8e99738_7_192">
            <a:extLst>
              <a:ext uri="{FF2B5EF4-FFF2-40B4-BE49-F238E27FC236}">
                <a16:creationId xmlns:a16="http://schemas.microsoft.com/office/drawing/2014/main" id="{87DF935A-D06F-788D-EE1D-D81D62447BEA}"/>
              </a:ext>
            </a:extLst>
          </p:cNvPr>
          <p:cNvSpPr/>
          <p:nvPr/>
        </p:nvSpPr>
        <p:spPr>
          <a:xfrm>
            <a:off x="1466503" y="1739313"/>
            <a:ext cx="9952517" cy="1689687"/>
          </a:xfrm>
          <a:prstGeom prst="roundRect">
            <a:avLst>
              <a:gd name="adj" fmla="val 16667"/>
            </a:avLst>
          </a:prstGeom>
          <a:solidFill>
            <a:schemeClr val="lt2"/>
          </a:solidFill>
          <a:ln w="9525" cap="flat" cmpd="sng">
            <a:solidFill>
              <a:srgbClr val="222222"/>
            </a:solidFill>
            <a:prstDash val="dash"/>
            <a:round/>
            <a:headEnd type="none" w="sm" len="sm"/>
            <a:tailEnd type="none" w="sm" len="sm"/>
          </a:ln>
        </p:spPr>
        <p:txBody>
          <a:bodyPr spcFirstLastPara="1" wrap="square" lIns="91425" tIns="91425" rIns="91425" bIns="91425" anchor="ctr" anchorCtr="0">
            <a:noAutofit/>
          </a:bodyPr>
          <a:lstStyle/>
          <a:p>
            <a:pPr algn="just"/>
            <a:r>
              <a:rPr lang="es-ES" sz="1600" b="1" i="1" dirty="0">
                <a:solidFill>
                  <a:srgbClr val="C00000"/>
                </a:solidFill>
              </a:rPr>
              <a:t>Agregar proyectos que impacten de manera significativa en el cierre de brechas básicas (educación, salud, saneamiento y transporte) </a:t>
            </a:r>
            <a:r>
              <a:rPr lang="es-ES" sz="1600" b="1" dirty="0">
                <a:solidFill>
                  <a:srgbClr val="C00000"/>
                </a:solidFill>
              </a:rPr>
              <a:t>encargándolos a unidades ejecutoras especializadas — a nivel regional o nacional — </a:t>
            </a:r>
            <a:r>
              <a:rPr lang="es-ES" sz="1600" dirty="0"/>
              <a:t>que cuenten con las mejores prácticas internacionales y con facilidades para la ejecución de los proyectos, como el PEIP. La creación de </a:t>
            </a:r>
            <a:r>
              <a:rPr lang="es-ES" sz="1600" b="1" dirty="0">
                <a:solidFill>
                  <a:srgbClr val="C00000"/>
                </a:solidFill>
              </a:rPr>
              <a:t>estas unidades especializadas se gatillará en caso de que los gobiernos locales no ejecuten sus recursos de manera eficiente. </a:t>
            </a:r>
            <a:endParaRPr lang="es-ES" sz="1600" b="1" dirty="0">
              <a:solidFill>
                <a:srgbClr val="C00000"/>
              </a:solidFill>
              <a:latin typeface="Calibri" panose="020F0502020204030204" pitchFamily="34" charset="0"/>
              <a:cs typeface="Calibri" panose="020F0502020204030204" pitchFamily="34" charset="0"/>
            </a:endParaRPr>
          </a:p>
        </p:txBody>
      </p:sp>
      <p:pic>
        <p:nvPicPr>
          <p:cNvPr id="8" name="Google Shape;137;g22ca8e99738_0_608">
            <a:extLst>
              <a:ext uri="{FF2B5EF4-FFF2-40B4-BE49-F238E27FC236}">
                <a16:creationId xmlns:a16="http://schemas.microsoft.com/office/drawing/2014/main" id="{5EAC444C-DAE5-D8BC-5E89-61A4F1D11E73}"/>
              </a:ext>
              <a:ext uri="{C183D7F6-B498-43B3-948B-1728B52AA6E4}">
                <adec:decorative xmlns:adec="http://schemas.microsoft.com/office/drawing/2017/decorative" val="0"/>
              </a:ext>
            </a:extLst>
          </p:cNvPr>
          <p:cNvPicPr preferRelativeResize="0"/>
          <p:nvPr/>
        </p:nvPicPr>
        <p:blipFill>
          <a:blip r:embed="rId3">
            <a:alphaModFix/>
          </a:blip>
          <a:stretch>
            <a:fillRect/>
          </a:stretch>
        </p:blipFill>
        <p:spPr>
          <a:xfrm>
            <a:off x="460725" y="2270120"/>
            <a:ext cx="867425" cy="791575"/>
          </a:xfrm>
          <a:prstGeom prst="rect">
            <a:avLst/>
          </a:prstGeom>
          <a:noFill/>
          <a:ln>
            <a:noFill/>
          </a:ln>
        </p:spPr>
      </p:pic>
      <p:sp>
        <p:nvSpPr>
          <p:cNvPr id="4" name="Google Shape;270;g22ca8e99738_7_192">
            <a:extLst>
              <a:ext uri="{FF2B5EF4-FFF2-40B4-BE49-F238E27FC236}">
                <a16:creationId xmlns:a16="http://schemas.microsoft.com/office/drawing/2014/main" id="{E3BE1EE5-5803-39B7-761E-4926ACCACDA5}"/>
              </a:ext>
            </a:extLst>
          </p:cNvPr>
          <p:cNvSpPr/>
          <p:nvPr/>
        </p:nvSpPr>
        <p:spPr>
          <a:xfrm>
            <a:off x="1445721" y="3952196"/>
            <a:ext cx="9973299" cy="2245403"/>
          </a:xfrm>
          <a:prstGeom prst="roundRect">
            <a:avLst>
              <a:gd name="adj" fmla="val 16667"/>
            </a:avLst>
          </a:prstGeom>
          <a:solidFill>
            <a:schemeClr val="lt2"/>
          </a:solidFill>
          <a:ln w="9525" cap="flat" cmpd="sng">
            <a:solidFill>
              <a:srgbClr val="222222"/>
            </a:solidFill>
            <a:prstDash val="dash"/>
            <a:round/>
            <a:headEnd type="none" w="sm" len="sm"/>
            <a:tailEnd type="none" w="sm" len="sm"/>
          </a:ln>
        </p:spPr>
        <p:txBody>
          <a:bodyPr spcFirstLastPara="1" wrap="square" lIns="91425" tIns="91425" rIns="91425" bIns="91425" anchor="ctr" anchorCtr="0">
            <a:noAutofit/>
          </a:bodyPr>
          <a:lstStyle/>
          <a:p>
            <a:pPr algn="just"/>
            <a:endParaRPr lang="es-MX" sz="1400" dirty="0"/>
          </a:p>
          <a:p>
            <a:pPr algn="just"/>
            <a:r>
              <a:rPr lang="es-PE" sz="1600" b="1" i="1" dirty="0">
                <a:solidFill>
                  <a:srgbClr val="C00000"/>
                </a:solidFill>
              </a:rPr>
              <a:t>Acreditar a evaluadores y empresas de ingeniería para contar con expedientes técnicos de calidad. </a:t>
            </a:r>
            <a:r>
              <a:rPr lang="es-PE" sz="1600" dirty="0"/>
              <a:t>Se propone acreditar a evaluadores y empresas de ingeniería de manera que la selección pueda </a:t>
            </a:r>
            <a:r>
              <a:rPr lang="es-PE" sz="1600" dirty="0" err="1"/>
              <a:t>operativizarse</a:t>
            </a:r>
            <a:r>
              <a:rPr lang="es-PE" sz="1600" dirty="0"/>
              <a:t> en función a perfiles de riesgo de empresas. </a:t>
            </a:r>
            <a:r>
              <a:rPr lang="es-MX" sz="1600" dirty="0"/>
              <a:t>En diciembre de 2023, se promulgó el DL 1615, que crea el organismo de estudio y diseño de proyectos de inversión (OEDI) a los gobiernos regionales y locales, en el marco de ley 31912. Tercera Disposición Complementaria Transitoria del DS 115-2023-PCM, que aprueba el Reglamento de la ANIN, establece la implementación de un sistema de información histórica de proveedores en elaboración de expedientes técnicos de proyectos o programas de inversión.</a:t>
            </a:r>
          </a:p>
          <a:p>
            <a:pPr algn="just"/>
            <a:endParaRPr lang="es-ES" sz="1400" dirty="0"/>
          </a:p>
        </p:txBody>
      </p:sp>
      <p:sp>
        <p:nvSpPr>
          <p:cNvPr id="5" name="TextBox 6">
            <a:extLst>
              <a:ext uri="{FF2B5EF4-FFF2-40B4-BE49-F238E27FC236}">
                <a16:creationId xmlns:a16="http://schemas.microsoft.com/office/drawing/2014/main" id="{43880F20-7BE7-E1D1-78E0-B5A9216300BF}"/>
              </a:ext>
            </a:extLst>
          </p:cNvPr>
          <p:cNvSpPr txBox="1"/>
          <p:nvPr/>
        </p:nvSpPr>
        <p:spPr>
          <a:xfrm>
            <a:off x="175399" y="583900"/>
            <a:ext cx="10513598" cy="461665"/>
          </a:xfrm>
          <a:prstGeom prst="rect">
            <a:avLst/>
          </a:prstGeom>
          <a:noFill/>
        </p:spPr>
        <p:txBody>
          <a:bodyPr wrap="square">
            <a:spAutoFit/>
          </a:bodyPr>
          <a:lstStyle/>
          <a:p>
            <a:pPr marL="0" marR="0" algn="just">
              <a:spcBef>
                <a:spcPts val="0"/>
              </a:spcBef>
              <a:spcAft>
                <a:spcPts val="0"/>
              </a:spcAft>
            </a:pPr>
            <a:r>
              <a:rPr lang="es-ES" sz="2400" b="1" i="1" dirty="0">
                <a:solidFill>
                  <a:schemeClr val="tx1"/>
                </a:solidFill>
                <a:latin typeface="Calibri" panose="020F0502020204030204" pitchFamily="34" charset="0"/>
                <a:ea typeface="Calibri" panose="020F0502020204030204" pitchFamily="34" charset="0"/>
                <a:cs typeface="Calibri" panose="020F0502020204030204" pitchFamily="34" charset="0"/>
              </a:rPr>
              <a:t>Recomendaciones</a:t>
            </a:r>
            <a:endParaRPr lang="en-US" sz="2000"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Imagen 10">
            <a:extLst>
              <a:ext uri="{FF2B5EF4-FFF2-40B4-BE49-F238E27FC236}">
                <a16:creationId xmlns:a16="http://schemas.microsoft.com/office/drawing/2014/main" id="{49E829BE-D278-9EA9-E1C8-9E36F2A4062C}"/>
              </a:ext>
            </a:extLst>
          </p:cNvPr>
          <p:cNvPicPr>
            <a:picLocks noChangeAspect="1"/>
          </p:cNvPicPr>
          <p:nvPr/>
        </p:nvPicPr>
        <p:blipFill>
          <a:blip r:embed="rId4"/>
          <a:stretch>
            <a:fillRect/>
          </a:stretch>
        </p:blipFill>
        <p:spPr>
          <a:xfrm>
            <a:off x="376980" y="4678897"/>
            <a:ext cx="792000" cy="792000"/>
          </a:xfrm>
          <a:prstGeom prst="rect">
            <a:avLst/>
          </a:prstGeom>
        </p:spPr>
      </p:pic>
    </p:spTree>
    <p:extLst>
      <p:ext uri="{BB962C8B-B14F-4D97-AF65-F5344CB8AC3E}">
        <p14:creationId xmlns:p14="http://schemas.microsoft.com/office/powerpoint/2010/main" val="8619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5"/>
          <p:cNvSpPr txBox="1"/>
          <p:nvPr/>
        </p:nvSpPr>
        <p:spPr>
          <a:xfrm>
            <a:off x="4232805" y="5927911"/>
            <a:ext cx="4227600" cy="323100"/>
          </a:xfrm>
          <a:prstGeom prst="rect">
            <a:avLst/>
          </a:prstGeom>
          <a:noFill/>
          <a:ln>
            <a:noFill/>
          </a:ln>
        </p:spPr>
        <p:txBody>
          <a:bodyPr spcFirstLastPara="1" wrap="square" lIns="91425" tIns="45700" rIns="91425" bIns="45700" anchor="t" anchorCtr="0">
            <a:spAutoFit/>
          </a:bodyPr>
          <a:lstStyle/>
          <a:p>
            <a:pPr marL="76200" marR="0" lvl="0" indent="0" algn="ctr" rtl="0">
              <a:lnSpc>
                <a:spcPct val="100000"/>
              </a:lnSpc>
              <a:spcBef>
                <a:spcPts val="0"/>
              </a:spcBef>
              <a:spcAft>
                <a:spcPts val="0"/>
              </a:spcAft>
              <a:buClr>
                <a:srgbClr val="000000"/>
              </a:buClr>
              <a:buSzPts val="1500"/>
              <a:buFont typeface="Arial"/>
              <a:buNone/>
            </a:pPr>
            <a:r>
              <a:rPr lang="es-ES" sz="1500">
                <a:solidFill>
                  <a:schemeClr val="dk1"/>
                </a:solidFill>
                <a:latin typeface="Tahoma"/>
                <a:ea typeface="Tahoma"/>
                <a:cs typeface="Tahoma"/>
                <a:sym typeface="Tahoma"/>
              </a:rPr>
              <a:t>Septiembre</a:t>
            </a:r>
            <a:r>
              <a:rPr lang="es-ES" sz="1500" b="0" i="0" u="none" strike="noStrike" cap="none">
                <a:solidFill>
                  <a:schemeClr val="dk1"/>
                </a:solidFill>
                <a:latin typeface="Tahoma"/>
                <a:ea typeface="Tahoma"/>
                <a:cs typeface="Tahoma"/>
                <a:sym typeface="Tahoma"/>
              </a:rPr>
              <a:t>, </a:t>
            </a:r>
            <a:r>
              <a:rPr lang="es-ES" sz="1500" b="0" i="0" u="none" strike="noStrike" cap="none" dirty="0">
                <a:solidFill>
                  <a:schemeClr val="dk1"/>
                </a:solidFill>
                <a:latin typeface="Tahoma"/>
                <a:ea typeface="Tahoma"/>
                <a:cs typeface="Tahoma"/>
                <a:sym typeface="Tahoma"/>
              </a:rPr>
              <a:t>2024</a:t>
            </a:r>
            <a:endParaRPr sz="1500" b="0" i="0" u="none" strike="noStrike" cap="none" dirty="0">
              <a:solidFill>
                <a:schemeClr val="dk1"/>
              </a:solidFill>
              <a:latin typeface="Tahoma"/>
              <a:ea typeface="Tahoma"/>
              <a:cs typeface="Tahoma"/>
              <a:sym typeface="Tahoma"/>
            </a:endParaRPr>
          </a:p>
        </p:txBody>
      </p:sp>
      <p:pic>
        <p:nvPicPr>
          <p:cNvPr id="103" name="Google Shape;103;p15"/>
          <p:cNvPicPr preferRelativeResize="0"/>
          <p:nvPr/>
        </p:nvPicPr>
        <p:blipFill rotWithShape="1">
          <a:blip r:embed="rId3">
            <a:alphaModFix/>
          </a:blip>
          <a:srcRect/>
          <a:stretch/>
        </p:blipFill>
        <p:spPr>
          <a:xfrm>
            <a:off x="0" y="1"/>
            <a:ext cx="4448013" cy="1614898"/>
          </a:xfrm>
          <a:prstGeom prst="rect">
            <a:avLst/>
          </a:prstGeom>
          <a:noFill/>
          <a:ln>
            <a:noFill/>
          </a:ln>
        </p:spPr>
      </p:pic>
      <p:sp>
        <p:nvSpPr>
          <p:cNvPr id="104" name="Google Shape;104;p15"/>
          <p:cNvSpPr txBox="1"/>
          <p:nvPr/>
        </p:nvSpPr>
        <p:spPr>
          <a:xfrm>
            <a:off x="1332855" y="2813447"/>
            <a:ext cx="10027500" cy="110795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300"/>
              <a:buFont typeface="Arial"/>
              <a:buNone/>
            </a:pPr>
            <a:r>
              <a:rPr lang="es-MX" sz="3300" b="1" i="0" u="none" strike="noStrike" cap="none" dirty="0">
                <a:solidFill>
                  <a:schemeClr val="dk1"/>
                </a:solidFill>
                <a:latin typeface="Tahoma"/>
                <a:ea typeface="Tahoma"/>
                <a:cs typeface="Tahoma"/>
                <a:sym typeface="Tahoma"/>
              </a:rPr>
              <a:t>Minería como generador de recursos para el cierre de brechas</a:t>
            </a:r>
            <a:endParaRPr sz="1400" b="0" i="0" u="none" strike="noStrike" cap="none" dirty="0">
              <a:solidFill>
                <a:srgbClr val="000000"/>
              </a:solidFill>
              <a:latin typeface="Arial"/>
              <a:ea typeface="Arial"/>
              <a:cs typeface="Arial"/>
              <a:sym typeface="Arial"/>
            </a:endParaRPr>
          </a:p>
        </p:txBody>
      </p:sp>
      <p:sp>
        <p:nvSpPr>
          <p:cNvPr id="105" name="Google Shape;105;p15"/>
          <p:cNvSpPr txBox="1"/>
          <p:nvPr/>
        </p:nvSpPr>
        <p:spPr>
          <a:xfrm>
            <a:off x="4103975" y="4053975"/>
            <a:ext cx="4516200" cy="547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s-ES" sz="2800" b="0" i="0" u="none" strike="noStrike" cap="none" dirty="0">
                <a:solidFill>
                  <a:schemeClr val="dk1"/>
                </a:solidFill>
                <a:latin typeface="Calibri"/>
                <a:ea typeface="Calibri"/>
                <a:cs typeface="Calibri"/>
                <a:sym typeface="Calibri"/>
              </a:rPr>
              <a:t>David Tuesta Cárdenas</a:t>
            </a:r>
            <a:br>
              <a:rPr lang="es-ES" sz="2800" b="0" i="0" u="none" strike="noStrike" cap="none" dirty="0">
                <a:solidFill>
                  <a:schemeClr val="dk1"/>
                </a:solidFill>
                <a:latin typeface="Calibri"/>
                <a:ea typeface="Calibri"/>
                <a:cs typeface="Calibri"/>
                <a:sym typeface="Calibri"/>
              </a:rPr>
            </a:br>
            <a:r>
              <a:rPr lang="es-ES" sz="1800" b="0" i="0" u="none" strike="noStrike" cap="none" dirty="0">
                <a:solidFill>
                  <a:schemeClr val="dk1"/>
                </a:solidFill>
                <a:latin typeface="Calibri"/>
                <a:ea typeface="Calibri"/>
                <a:cs typeface="Calibri"/>
                <a:sym typeface="Calibri"/>
              </a:rPr>
              <a:t>Presidente</a:t>
            </a:r>
          </a:p>
          <a:p>
            <a:pPr marL="0" marR="0" lvl="0" indent="0" algn="ctr" rtl="0">
              <a:lnSpc>
                <a:spcPct val="100000"/>
              </a:lnSpc>
              <a:spcBef>
                <a:spcPts val="0"/>
              </a:spcBef>
              <a:spcAft>
                <a:spcPts val="0"/>
              </a:spcAft>
              <a:buClr>
                <a:srgbClr val="000000"/>
              </a:buClr>
              <a:buSzPts val="2800"/>
              <a:buFont typeface="Arial"/>
              <a:buNone/>
            </a:pPr>
            <a:r>
              <a:rPr lang="es-ES" sz="1800" dirty="0">
                <a:solidFill>
                  <a:schemeClr val="dk1"/>
                </a:solidFill>
                <a:latin typeface="Calibri"/>
                <a:ea typeface="Calibri"/>
                <a:cs typeface="Calibri"/>
                <a:sym typeface="Calibri"/>
              </a:rPr>
              <a:t>Consejo Privado de Competitividad </a:t>
            </a:r>
            <a:endParaRPr sz="18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32745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0"/>
          <p:cNvSpPr/>
          <p:nvPr/>
        </p:nvSpPr>
        <p:spPr>
          <a:xfrm>
            <a:off x="879572" y="1904997"/>
            <a:ext cx="7827105" cy="483300"/>
          </a:xfrm>
          <a:prstGeom prst="rect">
            <a:avLst/>
          </a:prstGeom>
          <a:solidFill>
            <a:srgbClr val="D9D9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83;p10"/>
          <p:cNvSpPr txBox="1"/>
          <p:nvPr/>
        </p:nvSpPr>
        <p:spPr>
          <a:xfrm>
            <a:off x="951624" y="1567205"/>
            <a:ext cx="8801976" cy="4401205"/>
          </a:xfrm>
          <a:prstGeom prst="rect">
            <a:avLst/>
          </a:prstGeom>
          <a:noFill/>
          <a:ln>
            <a:noFill/>
          </a:ln>
        </p:spPr>
        <p:txBody>
          <a:bodyPr spcFirstLastPara="1" wrap="square" lIns="0" tIns="0" rIns="0" bIns="0" anchor="t" anchorCtr="0">
            <a:spAutoFit/>
          </a:bodyPr>
          <a:lstStyle/>
          <a:p>
            <a:pPr marL="514350" marR="0" lvl="0" indent="-361950" algn="just"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Calibri"/>
              <a:ea typeface="Calibri"/>
              <a:cs typeface="Calibri"/>
              <a:sym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r>
              <a:rPr lang="es-PE" sz="2400" b="1" dirty="0">
                <a:solidFill>
                  <a:schemeClr val="tx1"/>
                </a:solidFill>
                <a:latin typeface="Calibri"/>
                <a:ea typeface="Calibri"/>
                <a:cs typeface="Calibri"/>
                <a:sym typeface="Calibri"/>
              </a:rPr>
              <a:t>Minería y desarrollo</a:t>
            </a:r>
            <a:endParaRPr lang="es-PE" dirty="0">
              <a:solidFill>
                <a:schemeClr val="tx1"/>
              </a:solidFill>
              <a:ea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sz="1400" b="0" i="0" u="none" strike="noStrike" cap="none" dirty="0">
              <a:solidFill>
                <a:srgbClr val="7F7F7F"/>
              </a:solidFill>
              <a:latin typeface="Arial"/>
              <a:ea typeface="Calibri"/>
              <a:cs typeface="Arial"/>
              <a:sym typeface="Arial"/>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dirty="0">
              <a:solidFill>
                <a:srgbClr val="7F7F7F"/>
              </a:solidFill>
              <a:ea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sz="1400" b="0" i="0" u="none" strike="noStrike" cap="none" dirty="0">
              <a:solidFill>
                <a:srgbClr val="7F7F7F"/>
              </a:solidFill>
              <a:latin typeface="Arial"/>
              <a:ea typeface="Calibri"/>
              <a:cs typeface="Arial"/>
              <a:sym typeface="Arial"/>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Situación de la inversión minera</a:t>
            </a: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Minería como generador de recursos para el cierre de brechas</a:t>
            </a: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Recomendaciones</a:t>
            </a:r>
            <a:endParaRPr sz="2400" b="1" i="0" u="none" strike="noStrike" cap="none" dirty="0">
              <a:solidFill>
                <a:schemeClr val="bg1">
                  <a:lumMod val="50000"/>
                </a:schemeClr>
              </a:solidFill>
              <a:latin typeface="Calibri"/>
              <a:ea typeface="Calibri"/>
              <a:cs typeface="Calibri"/>
              <a:sym typeface="Calibri"/>
            </a:endParaRPr>
          </a:p>
          <a:p>
            <a:pPr marL="457200" marR="0" lvl="0" indent="-228600" algn="just" rtl="0">
              <a:lnSpc>
                <a:spcPct val="100000"/>
              </a:lnSpc>
              <a:spcBef>
                <a:spcPts val="0"/>
              </a:spcBef>
              <a:spcAft>
                <a:spcPts val="0"/>
              </a:spcAft>
              <a:buClr>
                <a:srgbClr val="000000"/>
              </a:buClr>
              <a:buSzPts val="2400"/>
              <a:buFont typeface="Calibri"/>
              <a:buNone/>
            </a:pPr>
            <a:endParaRPr sz="2400" b="1" i="0" u="none" strike="noStrike" cap="none" dirty="0">
              <a:solidFill>
                <a:srgbClr val="000000"/>
              </a:solidFill>
              <a:latin typeface="Arial"/>
              <a:ea typeface="Arial"/>
              <a:cs typeface="Arial"/>
              <a:sym typeface="Arial"/>
            </a:endParaRPr>
          </a:p>
        </p:txBody>
      </p:sp>
      <p:sp>
        <p:nvSpPr>
          <p:cNvPr id="84" name="Google Shape;84;p10"/>
          <p:cNvSpPr txBox="1">
            <a:spLocks noGrp="1"/>
          </p:cNvSpPr>
          <p:nvPr>
            <p:ph type="sldNum" idx="12"/>
          </p:nvPr>
        </p:nvSpPr>
        <p:spPr>
          <a:xfrm>
            <a:off x="11125200" y="6629400"/>
            <a:ext cx="1140600"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000"/>
              <a:buNone/>
            </a:pPr>
            <a:fld id="{00000000-1234-1234-1234-123412341234}" type="slidenum">
              <a:rPr lang="es-PE">
                <a:latin typeface="Calibri"/>
                <a:ea typeface="Calibri"/>
                <a:cs typeface="Calibri"/>
                <a:sym typeface="Calibri"/>
              </a:rPr>
              <a:t>2</a:t>
            </a:fld>
            <a:endParaRPr>
              <a:latin typeface="Calibri"/>
              <a:ea typeface="Calibri"/>
              <a:cs typeface="Calibri"/>
              <a:sym typeface="Calibri"/>
            </a:endParaRPr>
          </a:p>
        </p:txBody>
      </p:sp>
      <p:sp>
        <p:nvSpPr>
          <p:cNvPr id="85" name="Google Shape;85;p10"/>
          <p:cNvSpPr/>
          <p:nvPr/>
        </p:nvSpPr>
        <p:spPr>
          <a:xfrm>
            <a:off x="175404" y="196970"/>
            <a:ext cx="11854200" cy="3306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s-PE" sz="1800" b="1" i="0" u="none" strike="noStrike" cap="none">
                <a:solidFill>
                  <a:schemeClr val="lt1"/>
                </a:solidFill>
                <a:latin typeface="Calibri"/>
                <a:ea typeface="Calibri"/>
                <a:cs typeface="Calibri"/>
                <a:sym typeface="Calibri"/>
              </a:rPr>
              <a:t>ÍNDICE</a:t>
            </a:r>
            <a:endParaRPr sz="14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842958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3;p3">
            <a:extLst>
              <a:ext uri="{FF2B5EF4-FFF2-40B4-BE49-F238E27FC236}">
                <a16:creationId xmlns:a16="http://schemas.microsoft.com/office/drawing/2014/main" id="{2B279AF9-93FB-B230-E8F6-BB5F8385DDB3}"/>
              </a:ext>
            </a:extLst>
          </p:cNvPr>
          <p:cNvSpPr/>
          <p:nvPr/>
        </p:nvSpPr>
        <p:spPr>
          <a:xfrm>
            <a:off x="175400" y="196975"/>
            <a:ext cx="11880800" cy="330800"/>
          </a:xfrm>
          <a:prstGeom prst="rect">
            <a:avLst/>
          </a:prstGeom>
          <a:solidFill>
            <a:srgbClr val="3B3B39"/>
          </a:solidFill>
          <a:ln>
            <a:noFill/>
          </a:ln>
        </p:spPr>
        <p:txBody>
          <a:bodyPr spcFirstLastPara="1" wrap="square" lIns="91433" tIns="45700" rIns="91433" bIns="45700" anchor="ctr" anchorCtr="0">
            <a:noAutofit/>
          </a:bodyPr>
          <a:lstStyle/>
          <a:p>
            <a:pPr marL="0" marR="0" lvl="0" indent="0" algn="l" rtl="0">
              <a:lnSpc>
                <a:spcPct val="100000"/>
              </a:lnSpc>
              <a:spcBef>
                <a:spcPts val="0"/>
              </a:spcBef>
              <a:spcAft>
                <a:spcPts val="0"/>
              </a:spcAft>
              <a:buNone/>
            </a:pPr>
            <a:r>
              <a:rPr lang="es-PE" sz="1600" b="1" dirty="0">
                <a:solidFill>
                  <a:schemeClr val="lt1"/>
                </a:solidFill>
              </a:rPr>
              <a:t>I. MINERÍA Y DESARROLLO – CANALES DE TRANSMISIÓN</a:t>
            </a:r>
            <a:endParaRPr lang="es-PE" sz="1600" dirty="0"/>
          </a:p>
        </p:txBody>
      </p:sp>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3</a:t>
            </a:fld>
            <a:endParaRPr/>
          </a:p>
        </p:txBody>
      </p:sp>
      <p:sp>
        <p:nvSpPr>
          <p:cNvPr id="8" name="CuadroTexto 7">
            <a:extLst>
              <a:ext uri="{FF2B5EF4-FFF2-40B4-BE49-F238E27FC236}">
                <a16:creationId xmlns:a16="http://schemas.microsoft.com/office/drawing/2014/main" id="{C6A57927-CFFF-F781-8C03-A7134CB56484}"/>
              </a:ext>
            </a:extLst>
          </p:cNvPr>
          <p:cNvSpPr txBox="1"/>
          <p:nvPr/>
        </p:nvSpPr>
        <p:spPr>
          <a:xfrm>
            <a:off x="100590" y="6487704"/>
            <a:ext cx="6136640" cy="281231"/>
          </a:xfrm>
          <a:prstGeom prst="rect">
            <a:avLst/>
          </a:prstGeom>
          <a:noFill/>
        </p:spPr>
        <p:txBody>
          <a:bodyPr wrap="square">
            <a:spAutoFit/>
          </a:bodyPr>
          <a:lstStyle/>
          <a:p>
            <a:pPr marL="304792" algn="ctr">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 </a:t>
            </a:r>
            <a:r>
              <a:rPr lang="es-ES" sz="1200" dirty="0" err="1">
                <a:latin typeface="Calibri" panose="020F0502020204030204" pitchFamily="34" charset="0"/>
                <a:ea typeface="Calibri" panose="020F0502020204030204" pitchFamily="34" charset="0"/>
                <a:cs typeface="Times New Roman" panose="02020603050405020304" pitchFamily="18" charset="0"/>
              </a:rPr>
              <a:t>Macroconsult</a:t>
            </a:r>
            <a:r>
              <a:rPr lang="es-ES" sz="1200" dirty="0">
                <a:latin typeface="Calibri" panose="020F0502020204030204" pitchFamily="34" charset="0"/>
                <a:ea typeface="Calibri" panose="020F0502020204030204" pitchFamily="34" charset="0"/>
                <a:cs typeface="Times New Roman" panose="02020603050405020304" pitchFamily="18" charset="0"/>
              </a:rPr>
              <a:t> (2012), Maldonado y </a:t>
            </a:r>
            <a:r>
              <a:rPr lang="es-ES" sz="1200" dirty="0" err="1">
                <a:latin typeface="Calibri" panose="020F0502020204030204" pitchFamily="34" charset="0"/>
                <a:ea typeface="Calibri" panose="020F0502020204030204" pitchFamily="34" charset="0"/>
                <a:cs typeface="Times New Roman" panose="02020603050405020304" pitchFamily="18" charset="0"/>
              </a:rPr>
              <a:t>Ardanaz</a:t>
            </a:r>
            <a:r>
              <a:rPr lang="es-ES" sz="1200" dirty="0">
                <a:latin typeface="Calibri" panose="020F0502020204030204" pitchFamily="34" charset="0"/>
                <a:ea typeface="Calibri" panose="020F0502020204030204" pitchFamily="34" charset="0"/>
                <a:cs typeface="Times New Roman" panose="02020603050405020304" pitchFamily="18" charset="0"/>
              </a:rPr>
              <a:t> (2013).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500" y="614821"/>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sp>
        <p:nvSpPr>
          <p:cNvPr id="10" name="Google Shape;92;p3">
            <a:extLst>
              <a:ext uri="{FF2B5EF4-FFF2-40B4-BE49-F238E27FC236}">
                <a16:creationId xmlns:a16="http://schemas.microsoft.com/office/drawing/2014/main" id="{F7DF2700-AD3A-B285-61B9-0A9B322A98B0}"/>
              </a:ext>
            </a:extLst>
          </p:cNvPr>
          <p:cNvSpPr txBox="1"/>
          <p:nvPr/>
        </p:nvSpPr>
        <p:spPr>
          <a:xfrm>
            <a:off x="175400" y="440690"/>
            <a:ext cx="11880800" cy="1354176"/>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solidFill>
                  <a:srgbClr val="C00000"/>
                </a:solidFill>
                <a:latin typeface="Calibri"/>
                <a:ea typeface="Calibri"/>
                <a:cs typeface="Calibri"/>
                <a:sym typeface="Calibri"/>
              </a:rPr>
              <a:t>Los efectos de la actividad minera </a:t>
            </a:r>
            <a:r>
              <a:rPr lang="es-MX" sz="2400" b="1" dirty="0">
                <a:solidFill>
                  <a:schemeClr val="tx1"/>
                </a:solidFill>
                <a:latin typeface="Calibri"/>
                <a:ea typeface="Calibri"/>
                <a:cs typeface="Calibri"/>
                <a:sym typeface="Calibri"/>
              </a:rPr>
              <a:t>se observan a través de dos canales</a:t>
            </a:r>
            <a:r>
              <a:rPr lang="es-MX" sz="2400" b="1" dirty="0">
                <a:latin typeface="Calibri"/>
                <a:ea typeface="Calibri"/>
                <a:cs typeface="Calibri"/>
                <a:sym typeface="Calibri"/>
              </a:rPr>
              <a:t> de transmisión</a:t>
            </a:r>
            <a:r>
              <a:rPr lang="es-MX" sz="2400" b="1" dirty="0">
                <a:solidFill>
                  <a:schemeClr val="tx1"/>
                </a:solidFill>
                <a:latin typeface="Calibri"/>
                <a:ea typeface="Calibri"/>
                <a:cs typeface="Calibri"/>
                <a:sym typeface="Calibri"/>
              </a:rPr>
              <a:t>. El </a:t>
            </a:r>
            <a:r>
              <a:rPr lang="es-MX" sz="2400" b="1" dirty="0">
                <a:solidFill>
                  <a:srgbClr val="C00000"/>
                </a:solidFill>
                <a:latin typeface="Calibri"/>
                <a:ea typeface="Calibri"/>
                <a:cs typeface="Calibri"/>
                <a:sym typeface="Calibri"/>
              </a:rPr>
              <a:t>canal público </a:t>
            </a:r>
            <a:r>
              <a:rPr lang="es-MX" sz="2400" b="1" dirty="0">
                <a:solidFill>
                  <a:schemeClr val="tx1"/>
                </a:solidFill>
                <a:latin typeface="Calibri"/>
                <a:ea typeface="Calibri"/>
                <a:cs typeface="Calibri"/>
                <a:sym typeface="Calibri"/>
              </a:rPr>
              <a:t>impacta a través del </a:t>
            </a:r>
            <a:r>
              <a:rPr lang="es-MX" sz="2400" b="1" dirty="0">
                <a:solidFill>
                  <a:srgbClr val="C00000"/>
                </a:solidFill>
                <a:latin typeface="Calibri"/>
                <a:ea typeface="Calibri"/>
                <a:cs typeface="Calibri"/>
                <a:sym typeface="Calibri"/>
              </a:rPr>
              <a:t>gasto público; el canal privado</a:t>
            </a:r>
            <a:r>
              <a:rPr lang="es-MX" sz="2400" b="1" dirty="0">
                <a:solidFill>
                  <a:schemeClr val="tx1"/>
                </a:solidFill>
                <a:latin typeface="Calibri"/>
                <a:ea typeface="Calibri"/>
                <a:cs typeface="Calibri"/>
                <a:sym typeface="Calibri"/>
              </a:rPr>
              <a:t> se traduce en un mayor </a:t>
            </a:r>
            <a:r>
              <a:rPr lang="es-MX" sz="2400" b="1" dirty="0">
                <a:solidFill>
                  <a:srgbClr val="C00000"/>
                </a:solidFill>
                <a:latin typeface="Calibri"/>
                <a:ea typeface="Calibri"/>
                <a:cs typeface="Calibri"/>
                <a:sym typeface="Calibri"/>
              </a:rPr>
              <a:t>consumo</a:t>
            </a:r>
            <a:r>
              <a:rPr lang="es-MX" sz="2400" b="1" dirty="0">
                <a:solidFill>
                  <a:schemeClr val="tx1"/>
                </a:solidFill>
                <a:latin typeface="Calibri"/>
                <a:ea typeface="Calibri"/>
                <a:cs typeface="Calibri"/>
                <a:sym typeface="Calibri"/>
              </a:rPr>
              <a:t>, </a:t>
            </a:r>
            <a:r>
              <a:rPr lang="es-MX" sz="2400" b="1" dirty="0">
                <a:solidFill>
                  <a:srgbClr val="C00000"/>
                </a:solidFill>
                <a:latin typeface="Calibri"/>
                <a:ea typeface="Calibri"/>
                <a:cs typeface="Calibri"/>
                <a:sym typeface="Calibri"/>
              </a:rPr>
              <a:t>inversión privada </a:t>
            </a:r>
            <a:r>
              <a:rPr lang="es-MX" sz="2400" b="1" dirty="0">
                <a:solidFill>
                  <a:schemeClr val="tx1"/>
                </a:solidFill>
                <a:latin typeface="Calibri"/>
                <a:ea typeface="Calibri"/>
                <a:cs typeface="Calibri"/>
                <a:sym typeface="Calibri"/>
              </a:rPr>
              <a:t>y servicios privados.</a:t>
            </a:r>
            <a:endParaRPr lang="es-MX" sz="2400" b="1" dirty="0">
              <a:solidFill>
                <a:srgbClr val="C00000"/>
              </a:solidFill>
              <a:latin typeface="Calibri"/>
              <a:ea typeface="Calibri"/>
              <a:cs typeface="Calibri"/>
              <a:sym typeface="Calibri"/>
            </a:endParaRPr>
          </a:p>
        </p:txBody>
      </p:sp>
      <p:sp>
        <p:nvSpPr>
          <p:cNvPr id="13" name="Google Shape;101;p3">
            <a:extLst>
              <a:ext uri="{FF2B5EF4-FFF2-40B4-BE49-F238E27FC236}">
                <a16:creationId xmlns:a16="http://schemas.microsoft.com/office/drawing/2014/main" id="{D69E0228-170E-D84B-9FEF-E276A065D2B9}"/>
              </a:ext>
            </a:extLst>
          </p:cNvPr>
          <p:cNvSpPr txBox="1"/>
          <p:nvPr/>
        </p:nvSpPr>
        <p:spPr>
          <a:xfrm>
            <a:off x="2199640" y="1528896"/>
            <a:ext cx="7280432" cy="553957"/>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000" b="1" dirty="0">
                <a:latin typeface="Calibri" panose="020F0502020204030204" pitchFamily="34" charset="0"/>
                <a:ea typeface="Calibri" panose="020F0502020204030204" pitchFamily="34" charset="0"/>
                <a:cs typeface="Times New Roman" panose="02020603050405020304" pitchFamily="18" charset="0"/>
                <a:sym typeface="Calibri"/>
              </a:rPr>
              <a:t>Interacción de la minería con el desarrollo de la población</a:t>
            </a:r>
            <a:endParaRPr sz="2000" b="1" i="1" dirty="0">
              <a:latin typeface="Calibri"/>
              <a:ea typeface="Calibri"/>
              <a:cs typeface="Calibri"/>
              <a:sym typeface="Calibri"/>
            </a:endParaRPr>
          </a:p>
        </p:txBody>
      </p:sp>
      <p:sp>
        <p:nvSpPr>
          <p:cNvPr id="7" name="CuadroTexto 6">
            <a:extLst>
              <a:ext uri="{FF2B5EF4-FFF2-40B4-BE49-F238E27FC236}">
                <a16:creationId xmlns:a16="http://schemas.microsoft.com/office/drawing/2014/main" id="{32DD24EA-3D98-9163-64CD-270321397B89}"/>
              </a:ext>
            </a:extLst>
          </p:cNvPr>
          <p:cNvSpPr txBox="1"/>
          <p:nvPr/>
        </p:nvSpPr>
        <p:spPr>
          <a:xfrm>
            <a:off x="571772" y="6048780"/>
            <a:ext cx="11271065" cy="478849"/>
          </a:xfrm>
          <a:prstGeom prst="rect">
            <a:avLst/>
          </a:prstGeom>
          <a:noFill/>
        </p:spPr>
        <p:txBody>
          <a:bodyPr wrap="square">
            <a:spAutoFit/>
          </a:bodyPr>
          <a:lstStyle/>
          <a:p>
            <a:pPr marL="304792" algn="just">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1/ </a:t>
            </a:r>
            <a:r>
              <a:rPr lang="es-ES" sz="1200" dirty="0">
                <a:latin typeface="Calibri" panose="020F0502020204030204" pitchFamily="34" charset="0"/>
                <a:ea typeface="Calibri" panose="020F0502020204030204" pitchFamily="34" charset="0"/>
                <a:cs typeface="Times New Roman" panose="02020603050405020304" pitchFamily="18" charset="0"/>
              </a:rPr>
              <a:t>Incluye también otros mecanismos de interacción de la minería con la economía local como inversiones en desarrollo social, exportaciones, compra de insumos, empleo minero y utilidades capitalistas.</a:t>
            </a:r>
            <a:endParaRPr lang="es-PE" sz="1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ángulo 1">
            <a:extLst>
              <a:ext uri="{FF2B5EF4-FFF2-40B4-BE49-F238E27FC236}">
                <a16:creationId xmlns:a16="http://schemas.microsoft.com/office/drawing/2014/main" id="{3E3BDCC1-A753-0D87-8E92-15615EE43394}"/>
              </a:ext>
            </a:extLst>
          </p:cNvPr>
          <p:cNvSpPr/>
          <p:nvPr/>
        </p:nvSpPr>
        <p:spPr>
          <a:xfrm>
            <a:off x="1225734" y="2450242"/>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Impuestos</a:t>
            </a:r>
          </a:p>
        </p:txBody>
      </p:sp>
      <p:sp>
        <p:nvSpPr>
          <p:cNvPr id="3" name="Rectángulo 2">
            <a:extLst>
              <a:ext uri="{FF2B5EF4-FFF2-40B4-BE49-F238E27FC236}">
                <a16:creationId xmlns:a16="http://schemas.microsoft.com/office/drawing/2014/main" id="{12927579-7F4C-46A4-68A0-8AF391D85B91}"/>
              </a:ext>
            </a:extLst>
          </p:cNvPr>
          <p:cNvSpPr/>
          <p:nvPr/>
        </p:nvSpPr>
        <p:spPr>
          <a:xfrm>
            <a:off x="1225734" y="5045435"/>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Diversos 1/</a:t>
            </a:r>
          </a:p>
        </p:txBody>
      </p:sp>
      <p:sp>
        <p:nvSpPr>
          <p:cNvPr id="11" name="Abrir llave 10">
            <a:extLst>
              <a:ext uri="{FF2B5EF4-FFF2-40B4-BE49-F238E27FC236}">
                <a16:creationId xmlns:a16="http://schemas.microsoft.com/office/drawing/2014/main" id="{9A5C3A36-F379-C8D8-6CEF-414EA0977E26}"/>
              </a:ext>
            </a:extLst>
          </p:cNvPr>
          <p:cNvSpPr/>
          <p:nvPr/>
        </p:nvSpPr>
        <p:spPr>
          <a:xfrm>
            <a:off x="838644" y="2118694"/>
            <a:ext cx="213360" cy="13208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PE"/>
          </a:p>
        </p:txBody>
      </p:sp>
      <p:sp>
        <p:nvSpPr>
          <p:cNvPr id="12" name="Abrir llave 11">
            <a:extLst>
              <a:ext uri="{FF2B5EF4-FFF2-40B4-BE49-F238E27FC236}">
                <a16:creationId xmlns:a16="http://schemas.microsoft.com/office/drawing/2014/main" id="{E5B195F1-C4B1-4467-0BE2-F4A1226033E6}"/>
              </a:ext>
            </a:extLst>
          </p:cNvPr>
          <p:cNvSpPr/>
          <p:nvPr/>
        </p:nvSpPr>
        <p:spPr>
          <a:xfrm>
            <a:off x="944654" y="4616541"/>
            <a:ext cx="213360" cy="13208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PE"/>
          </a:p>
        </p:txBody>
      </p:sp>
      <p:sp>
        <p:nvSpPr>
          <p:cNvPr id="14" name="CuadroTexto 13">
            <a:extLst>
              <a:ext uri="{FF2B5EF4-FFF2-40B4-BE49-F238E27FC236}">
                <a16:creationId xmlns:a16="http://schemas.microsoft.com/office/drawing/2014/main" id="{754CCA1B-816A-1D7A-7F37-CB9EA42D22BC}"/>
              </a:ext>
            </a:extLst>
          </p:cNvPr>
          <p:cNvSpPr txBox="1"/>
          <p:nvPr/>
        </p:nvSpPr>
        <p:spPr>
          <a:xfrm>
            <a:off x="-56036" y="2616696"/>
            <a:ext cx="993000" cy="369332"/>
          </a:xfrm>
          <a:prstGeom prst="rect">
            <a:avLst/>
          </a:prstGeom>
          <a:noFill/>
        </p:spPr>
        <p:txBody>
          <a:bodyPr wrap="square" rtlCol="0">
            <a:spAutoFit/>
          </a:bodyPr>
          <a:lstStyle/>
          <a:p>
            <a:r>
              <a:rPr lang="es-PE" b="1" dirty="0"/>
              <a:t>Público</a:t>
            </a:r>
          </a:p>
        </p:txBody>
      </p:sp>
      <p:sp>
        <p:nvSpPr>
          <p:cNvPr id="15" name="CuadroTexto 14">
            <a:extLst>
              <a:ext uri="{FF2B5EF4-FFF2-40B4-BE49-F238E27FC236}">
                <a16:creationId xmlns:a16="http://schemas.microsoft.com/office/drawing/2014/main" id="{01F9A275-8992-39E7-86B4-B90019E12714}"/>
              </a:ext>
            </a:extLst>
          </p:cNvPr>
          <p:cNvSpPr txBox="1"/>
          <p:nvPr/>
        </p:nvSpPr>
        <p:spPr>
          <a:xfrm>
            <a:off x="414" y="5123052"/>
            <a:ext cx="993000" cy="307777"/>
          </a:xfrm>
          <a:prstGeom prst="rect">
            <a:avLst/>
          </a:prstGeom>
          <a:noFill/>
        </p:spPr>
        <p:txBody>
          <a:bodyPr wrap="square" rtlCol="0">
            <a:spAutoFit/>
          </a:bodyPr>
          <a:lstStyle/>
          <a:p>
            <a:r>
              <a:rPr lang="es-PE" b="1" dirty="0"/>
              <a:t>Privado</a:t>
            </a:r>
          </a:p>
        </p:txBody>
      </p:sp>
      <p:sp>
        <p:nvSpPr>
          <p:cNvPr id="16" name="Elipse 15">
            <a:extLst>
              <a:ext uri="{FF2B5EF4-FFF2-40B4-BE49-F238E27FC236}">
                <a16:creationId xmlns:a16="http://schemas.microsoft.com/office/drawing/2014/main" id="{D01723A5-6902-2CB6-538E-F81A142D141F}"/>
              </a:ext>
            </a:extLst>
          </p:cNvPr>
          <p:cNvSpPr/>
          <p:nvPr/>
        </p:nvSpPr>
        <p:spPr>
          <a:xfrm>
            <a:off x="1158014" y="3464664"/>
            <a:ext cx="1888674" cy="1017014"/>
          </a:xfrm>
          <a:prstGeom prst="ellips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dirty="0"/>
              <a:t>Producción minera</a:t>
            </a:r>
          </a:p>
        </p:txBody>
      </p:sp>
      <p:cxnSp>
        <p:nvCxnSpPr>
          <p:cNvPr id="18" name="Conector recto de flecha 17">
            <a:extLst>
              <a:ext uri="{FF2B5EF4-FFF2-40B4-BE49-F238E27FC236}">
                <a16:creationId xmlns:a16="http://schemas.microsoft.com/office/drawing/2014/main" id="{229BBF77-C8BC-AA23-54D6-152E7A13FBC9}"/>
              </a:ext>
            </a:extLst>
          </p:cNvPr>
          <p:cNvCxnSpPr>
            <a:cxnSpLocks/>
            <a:stCxn id="3" idx="0"/>
          </p:cNvCxnSpPr>
          <p:nvPr/>
        </p:nvCxnSpPr>
        <p:spPr>
          <a:xfrm flipV="1">
            <a:off x="2114734" y="4709160"/>
            <a:ext cx="0" cy="3362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1" name="Conector recto de flecha 20">
            <a:extLst>
              <a:ext uri="{FF2B5EF4-FFF2-40B4-BE49-F238E27FC236}">
                <a16:creationId xmlns:a16="http://schemas.microsoft.com/office/drawing/2014/main" id="{DDAFEAE6-E624-1DC9-86C1-0449B6E57F70}"/>
              </a:ext>
            </a:extLst>
          </p:cNvPr>
          <p:cNvCxnSpPr>
            <a:cxnSpLocks/>
          </p:cNvCxnSpPr>
          <p:nvPr/>
        </p:nvCxnSpPr>
        <p:spPr>
          <a:xfrm>
            <a:off x="2114734" y="2992145"/>
            <a:ext cx="0" cy="355575"/>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6" name="Conector recto de flecha 25">
            <a:extLst>
              <a:ext uri="{FF2B5EF4-FFF2-40B4-BE49-F238E27FC236}">
                <a16:creationId xmlns:a16="http://schemas.microsoft.com/office/drawing/2014/main" id="{EF5D65C7-478C-A0D0-4ED6-9C209404FF0D}"/>
              </a:ext>
            </a:extLst>
          </p:cNvPr>
          <p:cNvCxnSpPr>
            <a:cxnSpLocks/>
          </p:cNvCxnSpPr>
          <p:nvPr/>
        </p:nvCxnSpPr>
        <p:spPr>
          <a:xfrm>
            <a:off x="3191694" y="2732194"/>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8" name="Rectángulo 27">
            <a:extLst>
              <a:ext uri="{FF2B5EF4-FFF2-40B4-BE49-F238E27FC236}">
                <a16:creationId xmlns:a16="http://schemas.microsoft.com/office/drawing/2014/main" id="{E202C7CF-BA99-BA3C-3D1E-0E6A54F12A6A}"/>
              </a:ext>
            </a:extLst>
          </p:cNvPr>
          <p:cNvSpPr/>
          <p:nvPr/>
        </p:nvSpPr>
        <p:spPr>
          <a:xfrm>
            <a:off x="3714934" y="2450242"/>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Gasto público</a:t>
            </a:r>
          </a:p>
        </p:txBody>
      </p:sp>
      <p:cxnSp>
        <p:nvCxnSpPr>
          <p:cNvPr id="29" name="Conector recto de flecha 28">
            <a:extLst>
              <a:ext uri="{FF2B5EF4-FFF2-40B4-BE49-F238E27FC236}">
                <a16:creationId xmlns:a16="http://schemas.microsoft.com/office/drawing/2014/main" id="{67C1C900-7528-9263-74BB-BCEC0E303E42}"/>
              </a:ext>
            </a:extLst>
          </p:cNvPr>
          <p:cNvCxnSpPr>
            <a:cxnSpLocks/>
          </p:cNvCxnSpPr>
          <p:nvPr/>
        </p:nvCxnSpPr>
        <p:spPr>
          <a:xfrm>
            <a:off x="5754950" y="2732194"/>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0" name="Rectángulo 29">
            <a:extLst>
              <a:ext uri="{FF2B5EF4-FFF2-40B4-BE49-F238E27FC236}">
                <a16:creationId xmlns:a16="http://schemas.microsoft.com/office/drawing/2014/main" id="{6A8D3D39-E794-3D26-D75A-9C1849CD774D}"/>
              </a:ext>
            </a:extLst>
          </p:cNvPr>
          <p:cNvSpPr/>
          <p:nvPr/>
        </p:nvSpPr>
        <p:spPr>
          <a:xfrm>
            <a:off x="6468296" y="2168290"/>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Inversiones</a:t>
            </a:r>
          </a:p>
        </p:txBody>
      </p:sp>
      <p:sp>
        <p:nvSpPr>
          <p:cNvPr id="31" name="Rectángulo 30">
            <a:extLst>
              <a:ext uri="{FF2B5EF4-FFF2-40B4-BE49-F238E27FC236}">
                <a16:creationId xmlns:a16="http://schemas.microsoft.com/office/drawing/2014/main" id="{AB1FF205-9587-0F1E-811F-AAB5FA2870E6}"/>
              </a:ext>
            </a:extLst>
          </p:cNvPr>
          <p:cNvSpPr/>
          <p:nvPr/>
        </p:nvSpPr>
        <p:spPr>
          <a:xfrm>
            <a:off x="6468296" y="2874776"/>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Gasto corriente</a:t>
            </a:r>
          </a:p>
        </p:txBody>
      </p:sp>
      <p:cxnSp>
        <p:nvCxnSpPr>
          <p:cNvPr id="32" name="Conector recto de flecha 31">
            <a:extLst>
              <a:ext uri="{FF2B5EF4-FFF2-40B4-BE49-F238E27FC236}">
                <a16:creationId xmlns:a16="http://schemas.microsoft.com/office/drawing/2014/main" id="{CDC293C1-EA02-E75F-96E3-4986F3178888}"/>
              </a:ext>
            </a:extLst>
          </p:cNvPr>
          <p:cNvCxnSpPr>
            <a:cxnSpLocks/>
          </p:cNvCxnSpPr>
          <p:nvPr/>
        </p:nvCxnSpPr>
        <p:spPr>
          <a:xfrm>
            <a:off x="8443185" y="2770584"/>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33" name="Rectángulo 32">
            <a:extLst>
              <a:ext uri="{FF2B5EF4-FFF2-40B4-BE49-F238E27FC236}">
                <a16:creationId xmlns:a16="http://schemas.microsoft.com/office/drawing/2014/main" id="{8EC0935F-435A-7409-4CF1-2192AA801FE0}"/>
              </a:ext>
            </a:extLst>
          </p:cNvPr>
          <p:cNvSpPr/>
          <p:nvPr/>
        </p:nvSpPr>
        <p:spPr>
          <a:xfrm>
            <a:off x="8957496" y="2118694"/>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Servicios públicos</a:t>
            </a:r>
          </a:p>
        </p:txBody>
      </p:sp>
      <p:sp>
        <p:nvSpPr>
          <p:cNvPr id="34" name="Rectángulo 33">
            <a:extLst>
              <a:ext uri="{FF2B5EF4-FFF2-40B4-BE49-F238E27FC236}">
                <a16:creationId xmlns:a16="http://schemas.microsoft.com/office/drawing/2014/main" id="{082AB6BF-A3D7-FA38-27F5-564997D067A6}"/>
              </a:ext>
            </a:extLst>
          </p:cNvPr>
          <p:cNvSpPr/>
          <p:nvPr/>
        </p:nvSpPr>
        <p:spPr>
          <a:xfrm>
            <a:off x="8957496" y="2825180"/>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Asistencia social</a:t>
            </a:r>
          </a:p>
        </p:txBody>
      </p:sp>
      <p:sp>
        <p:nvSpPr>
          <p:cNvPr id="35" name="Cerrar corchete 34">
            <a:extLst>
              <a:ext uri="{FF2B5EF4-FFF2-40B4-BE49-F238E27FC236}">
                <a16:creationId xmlns:a16="http://schemas.microsoft.com/office/drawing/2014/main" id="{A5814033-EFB2-D408-A42C-6AF85B27C819}"/>
              </a:ext>
            </a:extLst>
          </p:cNvPr>
          <p:cNvSpPr/>
          <p:nvPr/>
        </p:nvSpPr>
        <p:spPr>
          <a:xfrm>
            <a:off x="10826934" y="2352040"/>
            <a:ext cx="295650" cy="741658"/>
          </a:xfrm>
          <a:prstGeom prst="rightBracket">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PE"/>
          </a:p>
        </p:txBody>
      </p:sp>
      <p:cxnSp>
        <p:nvCxnSpPr>
          <p:cNvPr id="41" name="Conector recto 40">
            <a:extLst>
              <a:ext uri="{FF2B5EF4-FFF2-40B4-BE49-F238E27FC236}">
                <a16:creationId xmlns:a16="http://schemas.microsoft.com/office/drawing/2014/main" id="{A4C1E96F-ACFF-0446-F30F-3DD26519C372}"/>
              </a:ext>
            </a:extLst>
          </p:cNvPr>
          <p:cNvCxnSpPr>
            <a:cxnSpLocks/>
          </p:cNvCxnSpPr>
          <p:nvPr/>
        </p:nvCxnSpPr>
        <p:spPr>
          <a:xfrm>
            <a:off x="11189106" y="2722869"/>
            <a:ext cx="380155" cy="0"/>
          </a:xfrm>
          <a:prstGeom prst="line">
            <a:avLst/>
          </a:prstGeom>
        </p:spPr>
        <p:style>
          <a:lnRef idx="2">
            <a:schemeClr val="dk1"/>
          </a:lnRef>
          <a:fillRef idx="0">
            <a:schemeClr val="dk1"/>
          </a:fillRef>
          <a:effectRef idx="1">
            <a:schemeClr val="dk1"/>
          </a:effectRef>
          <a:fontRef idx="minor">
            <a:schemeClr val="tx1"/>
          </a:fontRef>
        </p:style>
      </p:cxnSp>
      <p:cxnSp>
        <p:nvCxnSpPr>
          <p:cNvPr id="43" name="Conector recto de flecha 42">
            <a:extLst>
              <a:ext uri="{FF2B5EF4-FFF2-40B4-BE49-F238E27FC236}">
                <a16:creationId xmlns:a16="http://schemas.microsoft.com/office/drawing/2014/main" id="{E2528473-08B0-FD0C-B677-0B4A2B65A605}"/>
              </a:ext>
            </a:extLst>
          </p:cNvPr>
          <p:cNvCxnSpPr>
            <a:cxnSpLocks/>
          </p:cNvCxnSpPr>
          <p:nvPr/>
        </p:nvCxnSpPr>
        <p:spPr>
          <a:xfrm>
            <a:off x="11580214" y="2722869"/>
            <a:ext cx="0" cy="615526"/>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4" name="Elipse 43">
            <a:extLst>
              <a:ext uri="{FF2B5EF4-FFF2-40B4-BE49-F238E27FC236}">
                <a16:creationId xmlns:a16="http://schemas.microsoft.com/office/drawing/2014/main" id="{EACDB134-175C-010C-5501-9AACEB210E7B}"/>
              </a:ext>
            </a:extLst>
          </p:cNvPr>
          <p:cNvSpPr/>
          <p:nvPr/>
        </p:nvSpPr>
        <p:spPr>
          <a:xfrm>
            <a:off x="10605507" y="3425838"/>
            <a:ext cx="1777999" cy="947559"/>
          </a:xfrm>
          <a:prstGeom prst="ellipse">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dirty="0"/>
              <a:t>Desarrollo</a:t>
            </a:r>
          </a:p>
        </p:txBody>
      </p:sp>
      <p:sp>
        <p:nvSpPr>
          <p:cNvPr id="49" name="Rectángulo 48">
            <a:extLst>
              <a:ext uri="{FF2B5EF4-FFF2-40B4-BE49-F238E27FC236}">
                <a16:creationId xmlns:a16="http://schemas.microsoft.com/office/drawing/2014/main" id="{3B38CC7D-9890-4497-0A2E-FEA2C936C2A3}"/>
              </a:ext>
            </a:extLst>
          </p:cNvPr>
          <p:cNvSpPr/>
          <p:nvPr/>
        </p:nvSpPr>
        <p:spPr>
          <a:xfrm>
            <a:off x="3828371" y="4026833"/>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Inversión privada</a:t>
            </a:r>
          </a:p>
        </p:txBody>
      </p:sp>
      <p:sp>
        <p:nvSpPr>
          <p:cNvPr id="50" name="Rectángulo 49">
            <a:extLst>
              <a:ext uri="{FF2B5EF4-FFF2-40B4-BE49-F238E27FC236}">
                <a16:creationId xmlns:a16="http://schemas.microsoft.com/office/drawing/2014/main" id="{0C7425CD-3275-2C97-2757-70F554F5FC02}"/>
              </a:ext>
            </a:extLst>
          </p:cNvPr>
          <p:cNvSpPr/>
          <p:nvPr/>
        </p:nvSpPr>
        <p:spPr>
          <a:xfrm>
            <a:off x="3828371" y="4667706"/>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Consumo</a:t>
            </a:r>
          </a:p>
        </p:txBody>
      </p:sp>
      <p:sp>
        <p:nvSpPr>
          <p:cNvPr id="51" name="Rectángulo 50">
            <a:extLst>
              <a:ext uri="{FF2B5EF4-FFF2-40B4-BE49-F238E27FC236}">
                <a16:creationId xmlns:a16="http://schemas.microsoft.com/office/drawing/2014/main" id="{D0FF9474-BE96-9F93-597A-178463CBB16F}"/>
              </a:ext>
            </a:extLst>
          </p:cNvPr>
          <p:cNvSpPr/>
          <p:nvPr/>
        </p:nvSpPr>
        <p:spPr>
          <a:xfrm>
            <a:off x="3828371" y="5371542"/>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Servicios privados</a:t>
            </a:r>
          </a:p>
        </p:txBody>
      </p:sp>
      <p:cxnSp>
        <p:nvCxnSpPr>
          <p:cNvPr id="52" name="Conector recto de flecha 51">
            <a:extLst>
              <a:ext uri="{FF2B5EF4-FFF2-40B4-BE49-F238E27FC236}">
                <a16:creationId xmlns:a16="http://schemas.microsoft.com/office/drawing/2014/main" id="{E5C7D55B-5AB9-8E3D-FAF2-7378FCA81CDA}"/>
              </a:ext>
            </a:extLst>
          </p:cNvPr>
          <p:cNvCxnSpPr>
            <a:cxnSpLocks/>
          </p:cNvCxnSpPr>
          <p:nvPr/>
        </p:nvCxnSpPr>
        <p:spPr>
          <a:xfrm>
            <a:off x="5856030" y="4308785"/>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3" name="Conector recto de flecha 52">
            <a:extLst>
              <a:ext uri="{FF2B5EF4-FFF2-40B4-BE49-F238E27FC236}">
                <a16:creationId xmlns:a16="http://schemas.microsoft.com/office/drawing/2014/main" id="{18BA5299-A0C1-3924-F50F-2D06BD8BE59F}"/>
              </a:ext>
            </a:extLst>
          </p:cNvPr>
          <p:cNvCxnSpPr>
            <a:cxnSpLocks/>
          </p:cNvCxnSpPr>
          <p:nvPr/>
        </p:nvCxnSpPr>
        <p:spPr>
          <a:xfrm>
            <a:off x="5856030" y="4949658"/>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54" name="Conector recto de flecha 53">
            <a:extLst>
              <a:ext uri="{FF2B5EF4-FFF2-40B4-BE49-F238E27FC236}">
                <a16:creationId xmlns:a16="http://schemas.microsoft.com/office/drawing/2014/main" id="{6ACD3359-76CD-3E6B-5F5B-CFC50246A207}"/>
              </a:ext>
            </a:extLst>
          </p:cNvPr>
          <p:cNvCxnSpPr>
            <a:cxnSpLocks/>
          </p:cNvCxnSpPr>
          <p:nvPr/>
        </p:nvCxnSpPr>
        <p:spPr>
          <a:xfrm>
            <a:off x="5856030" y="5667888"/>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55" name="Rectángulo 54">
            <a:extLst>
              <a:ext uri="{FF2B5EF4-FFF2-40B4-BE49-F238E27FC236}">
                <a16:creationId xmlns:a16="http://schemas.microsoft.com/office/drawing/2014/main" id="{D6BB4F4D-EDD1-8C88-B2A9-339160CCA858}"/>
              </a:ext>
            </a:extLst>
          </p:cNvPr>
          <p:cNvSpPr/>
          <p:nvPr/>
        </p:nvSpPr>
        <p:spPr>
          <a:xfrm>
            <a:off x="6469925" y="3649955"/>
            <a:ext cx="1778000" cy="92986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Negocios conexos con la minería</a:t>
            </a:r>
          </a:p>
        </p:txBody>
      </p:sp>
      <p:sp>
        <p:nvSpPr>
          <p:cNvPr id="56" name="Rectángulo 55">
            <a:extLst>
              <a:ext uri="{FF2B5EF4-FFF2-40B4-BE49-F238E27FC236}">
                <a16:creationId xmlns:a16="http://schemas.microsoft.com/office/drawing/2014/main" id="{0F9A7E10-462A-1866-61D5-7F6544BA485E}"/>
              </a:ext>
            </a:extLst>
          </p:cNvPr>
          <p:cNvSpPr/>
          <p:nvPr/>
        </p:nvSpPr>
        <p:spPr>
          <a:xfrm>
            <a:off x="6469925" y="4656788"/>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Demanda de servicios</a:t>
            </a:r>
          </a:p>
        </p:txBody>
      </p:sp>
      <p:sp>
        <p:nvSpPr>
          <p:cNvPr id="57" name="Rectángulo 56">
            <a:extLst>
              <a:ext uri="{FF2B5EF4-FFF2-40B4-BE49-F238E27FC236}">
                <a16:creationId xmlns:a16="http://schemas.microsoft.com/office/drawing/2014/main" id="{8093ADE2-8808-AF2E-8D58-6D9C0005FA3F}"/>
              </a:ext>
            </a:extLst>
          </p:cNvPr>
          <p:cNvSpPr/>
          <p:nvPr/>
        </p:nvSpPr>
        <p:spPr>
          <a:xfrm>
            <a:off x="6469925" y="5360624"/>
            <a:ext cx="1778000" cy="563904"/>
          </a:xfrm>
          <a:prstGeom prst="rect">
            <a:avLst/>
          </a:prstGeom>
          <a:noFill/>
          <a:ln>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s-PE" b="1" dirty="0">
                <a:solidFill>
                  <a:schemeClr val="tx1"/>
                </a:solidFill>
              </a:rPr>
              <a:t>Empleo</a:t>
            </a:r>
          </a:p>
        </p:txBody>
      </p:sp>
      <p:sp>
        <p:nvSpPr>
          <p:cNvPr id="61" name="Cerrar corchete 60">
            <a:extLst>
              <a:ext uri="{FF2B5EF4-FFF2-40B4-BE49-F238E27FC236}">
                <a16:creationId xmlns:a16="http://schemas.microsoft.com/office/drawing/2014/main" id="{2E9B26EC-6874-2C83-D7FF-7AD3BBE0A2AA}"/>
              </a:ext>
            </a:extLst>
          </p:cNvPr>
          <p:cNvSpPr/>
          <p:nvPr/>
        </p:nvSpPr>
        <p:spPr>
          <a:xfrm>
            <a:off x="8470660" y="4277118"/>
            <a:ext cx="349678" cy="1416662"/>
          </a:xfrm>
          <a:prstGeom prst="rightBracket">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PE"/>
          </a:p>
        </p:txBody>
      </p:sp>
      <p:cxnSp>
        <p:nvCxnSpPr>
          <p:cNvPr id="62" name="Conector recto 61">
            <a:extLst>
              <a:ext uri="{FF2B5EF4-FFF2-40B4-BE49-F238E27FC236}">
                <a16:creationId xmlns:a16="http://schemas.microsoft.com/office/drawing/2014/main" id="{4E590FFC-3819-A04C-2F87-C0525BB8C3EE}"/>
              </a:ext>
            </a:extLst>
          </p:cNvPr>
          <p:cNvCxnSpPr>
            <a:cxnSpLocks/>
          </p:cNvCxnSpPr>
          <p:nvPr/>
        </p:nvCxnSpPr>
        <p:spPr>
          <a:xfrm>
            <a:off x="8484667" y="4949658"/>
            <a:ext cx="349678" cy="0"/>
          </a:xfrm>
          <a:prstGeom prst="line">
            <a:avLst/>
          </a:prstGeom>
        </p:spPr>
        <p:style>
          <a:lnRef idx="2">
            <a:schemeClr val="dk1"/>
          </a:lnRef>
          <a:fillRef idx="0">
            <a:schemeClr val="dk1"/>
          </a:fillRef>
          <a:effectRef idx="1">
            <a:schemeClr val="dk1"/>
          </a:effectRef>
          <a:fontRef idx="minor">
            <a:schemeClr val="tx1"/>
          </a:fontRef>
        </p:style>
      </p:cxnSp>
      <p:cxnSp>
        <p:nvCxnSpPr>
          <p:cNvPr id="66" name="Conector recto 65">
            <a:extLst>
              <a:ext uri="{FF2B5EF4-FFF2-40B4-BE49-F238E27FC236}">
                <a16:creationId xmlns:a16="http://schemas.microsoft.com/office/drawing/2014/main" id="{55FE2695-A2DD-C4D3-988C-633AE04E3D71}"/>
              </a:ext>
            </a:extLst>
          </p:cNvPr>
          <p:cNvCxnSpPr>
            <a:cxnSpLocks/>
          </p:cNvCxnSpPr>
          <p:nvPr/>
        </p:nvCxnSpPr>
        <p:spPr>
          <a:xfrm flipV="1">
            <a:off x="8791944" y="4944419"/>
            <a:ext cx="2648095" cy="7377"/>
          </a:xfrm>
          <a:prstGeom prst="line">
            <a:avLst/>
          </a:prstGeom>
        </p:spPr>
        <p:style>
          <a:lnRef idx="2">
            <a:schemeClr val="dk1"/>
          </a:lnRef>
          <a:fillRef idx="0">
            <a:schemeClr val="dk1"/>
          </a:fillRef>
          <a:effectRef idx="1">
            <a:schemeClr val="dk1"/>
          </a:effectRef>
          <a:fontRef idx="minor">
            <a:schemeClr val="tx1"/>
          </a:fontRef>
        </p:style>
      </p:cxnSp>
      <p:cxnSp>
        <p:nvCxnSpPr>
          <p:cNvPr id="69" name="Conector recto de flecha 68">
            <a:extLst>
              <a:ext uri="{FF2B5EF4-FFF2-40B4-BE49-F238E27FC236}">
                <a16:creationId xmlns:a16="http://schemas.microsoft.com/office/drawing/2014/main" id="{8A8F2480-92BD-60BD-EF06-B0059F11C678}"/>
              </a:ext>
            </a:extLst>
          </p:cNvPr>
          <p:cNvCxnSpPr>
            <a:cxnSpLocks/>
          </p:cNvCxnSpPr>
          <p:nvPr/>
        </p:nvCxnSpPr>
        <p:spPr>
          <a:xfrm flipV="1">
            <a:off x="11430513" y="4661551"/>
            <a:ext cx="0" cy="27897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5" name="Cerrar corchete 44">
            <a:extLst>
              <a:ext uri="{FF2B5EF4-FFF2-40B4-BE49-F238E27FC236}">
                <a16:creationId xmlns:a16="http://schemas.microsoft.com/office/drawing/2014/main" id="{BED5C6B5-14C8-49FE-BDF0-C0712BE49888}"/>
              </a:ext>
            </a:extLst>
          </p:cNvPr>
          <p:cNvSpPr/>
          <p:nvPr/>
        </p:nvSpPr>
        <p:spPr>
          <a:xfrm rot="10800000">
            <a:off x="3477417" y="3904306"/>
            <a:ext cx="360695" cy="2095513"/>
          </a:xfrm>
          <a:prstGeom prst="rightBracket">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s-PE"/>
          </a:p>
        </p:txBody>
      </p:sp>
      <p:cxnSp>
        <p:nvCxnSpPr>
          <p:cNvPr id="46" name="Conector recto de flecha 45">
            <a:extLst>
              <a:ext uri="{FF2B5EF4-FFF2-40B4-BE49-F238E27FC236}">
                <a16:creationId xmlns:a16="http://schemas.microsoft.com/office/drawing/2014/main" id="{3D8E952B-50A3-48A5-A555-3ADDC9C8B88D}"/>
              </a:ext>
            </a:extLst>
          </p:cNvPr>
          <p:cNvCxnSpPr>
            <a:cxnSpLocks/>
          </p:cNvCxnSpPr>
          <p:nvPr/>
        </p:nvCxnSpPr>
        <p:spPr>
          <a:xfrm>
            <a:off x="3057681" y="5313903"/>
            <a:ext cx="391160"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98619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93;p3">
            <a:extLst>
              <a:ext uri="{FF2B5EF4-FFF2-40B4-BE49-F238E27FC236}">
                <a16:creationId xmlns:a16="http://schemas.microsoft.com/office/drawing/2014/main" id="{2B279AF9-93FB-B230-E8F6-BB5F8385DDB3}"/>
              </a:ext>
            </a:extLst>
          </p:cNvPr>
          <p:cNvSpPr/>
          <p:nvPr/>
        </p:nvSpPr>
        <p:spPr>
          <a:xfrm>
            <a:off x="175400" y="196975"/>
            <a:ext cx="11880800" cy="330800"/>
          </a:xfrm>
          <a:prstGeom prst="rect">
            <a:avLst/>
          </a:prstGeom>
          <a:solidFill>
            <a:srgbClr val="3B3B39"/>
          </a:solidFill>
          <a:ln>
            <a:noFill/>
          </a:ln>
        </p:spPr>
        <p:txBody>
          <a:bodyPr spcFirstLastPara="1" wrap="square" lIns="91433" tIns="45700" rIns="91433" bIns="45700" anchor="ctr" anchorCtr="0">
            <a:noAutofit/>
          </a:bodyPr>
          <a:lstStyle/>
          <a:p>
            <a:pPr marL="0" marR="0" lvl="0" indent="0" algn="l" rtl="0">
              <a:lnSpc>
                <a:spcPct val="100000"/>
              </a:lnSpc>
              <a:spcBef>
                <a:spcPts val="0"/>
              </a:spcBef>
              <a:spcAft>
                <a:spcPts val="0"/>
              </a:spcAft>
              <a:buNone/>
            </a:pPr>
            <a:r>
              <a:rPr lang="es-PE" sz="1600" b="1" dirty="0">
                <a:solidFill>
                  <a:schemeClr val="lt1"/>
                </a:solidFill>
              </a:rPr>
              <a:t>I. MINERÍA Y DESARROLLO – CANAL DE TRANSMISIÓN PÚBLICO</a:t>
            </a:r>
            <a:endParaRPr lang="es-PE" sz="1600" dirty="0"/>
          </a:p>
        </p:txBody>
      </p:sp>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4</a:t>
            </a:fld>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400" y="655826"/>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sp>
        <p:nvSpPr>
          <p:cNvPr id="8" name="Google Shape;92;p3">
            <a:extLst>
              <a:ext uri="{FF2B5EF4-FFF2-40B4-BE49-F238E27FC236}">
                <a16:creationId xmlns:a16="http://schemas.microsoft.com/office/drawing/2014/main" id="{18C92A5E-C64A-C5CC-A5AB-F5C571B38042}"/>
              </a:ext>
            </a:extLst>
          </p:cNvPr>
          <p:cNvSpPr txBox="1"/>
          <p:nvPr/>
        </p:nvSpPr>
        <p:spPr>
          <a:xfrm>
            <a:off x="175400" y="527775"/>
            <a:ext cx="11880800" cy="984845"/>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solidFill>
                  <a:schemeClr val="tx1"/>
                </a:solidFill>
                <a:latin typeface="Calibri"/>
                <a:ea typeface="Calibri"/>
                <a:cs typeface="Calibri"/>
                <a:sym typeface="Calibri"/>
              </a:rPr>
              <a:t>En el 2023, el canon representó el </a:t>
            </a:r>
            <a:r>
              <a:rPr lang="es-MX" sz="2400" b="1" dirty="0">
                <a:solidFill>
                  <a:srgbClr val="C00000"/>
                </a:solidFill>
                <a:latin typeface="Calibri"/>
                <a:ea typeface="Calibri"/>
                <a:cs typeface="Calibri"/>
                <a:sym typeface="Calibri"/>
              </a:rPr>
              <a:t>50%</a:t>
            </a:r>
            <a:r>
              <a:rPr lang="es-MX" sz="2400" b="1" dirty="0">
                <a:solidFill>
                  <a:schemeClr val="tx1"/>
                </a:solidFill>
                <a:latin typeface="Calibri"/>
                <a:ea typeface="Calibri"/>
                <a:cs typeface="Calibri"/>
                <a:sym typeface="Calibri"/>
              </a:rPr>
              <a:t> del presupuesto para proyectos de los gobiernos locales, que contaron con </a:t>
            </a:r>
            <a:r>
              <a:rPr lang="es-MX" sz="2400" b="1" dirty="0">
                <a:solidFill>
                  <a:srgbClr val="C00000"/>
                </a:solidFill>
                <a:latin typeface="Calibri"/>
                <a:ea typeface="Calibri"/>
                <a:cs typeface="Calibri"/>
                <a:sym typeface="Calibri"/>
              </a:rPr>
              <a:t>47.000 proyectos </a:t>
            </a:r>
            <a:r>
              <a:rPr lang="es-MX" sz="2400" b="1" dirty="0">
                <a:solidFill>
                  <a:schemeClr val="tx1"/>
                </a:solidFill>
                <a:latin typeface="Calibri"/>
                <a:ea typeface="Calibri"/>
                <a:cs typeface="Calibri"/>
                <a:sym typeface="Calibri"/>
              </a:rPr>
              <a:t>con presupuesto en ese año.</a:t>
            </a:r>
          </a:p>
        </p:txBody>
      </p:sp>
      <p:sp>
        <p:nvSpPr>
          <p:cNvPr id="14" name="CuadroTexto 13">
            <a:extLst>
              <a:ext uri="{FF2B5EF4-FFF2-40B4-BE49-F238E27FC236}">
                <a16:creationId xmlns:a16="http://schemas.microsoft.com/office/drawing/2014/main" id="{276519CA-463F-7C26-422F-94813A4833E5}"/>
              </a:ext>
            </a:extLst>
          </p:cNvPr>
          <p:cNvSpPr txBox="1"/>
          <p:nvPr/>
        </p:nvSpPr>
        <p:spPr>
          <a:xfrm>
            <a:off x="-665748" y="6520409"/>
            <a:ext cx="6136640" cy="281231"/>
          </a:xfrm>
          <a:prstGeom prst="rect">
            <a:avLst/>
          </a:prstGeom>
          <a:noFill/>
        </p:spPr>
        <p:txBody>
          <a:bodyPr wrap="square">
            <a:spAutoFit/>
          </a:bodyPr>
          <a:lstStyle/>
          <a:p>
            <a:pPr marL="304792" algn="ctr">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 </a:t>
            </a:r>
            <a:r>
              <a:rPr lang="es-ES" sz="1200" dirty="0">
                <a:latin typeface="Calibri" panose="020F0502020204030204" pitchFamily="34" charset="0"/>
                <a:ea typeface="Calibri" panose="020F0502020204030204" pitchFamily="34" charset="0"/>
                <a:cs typeface="Times New Roman" panose="02020603050405020304" pitchFamily="18" charset="0"/>
              </a:rPr>
              <a:t>SIAF-MEF.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CuadroTexto 14">
            <a:extLst>
              <a:ext uri="{FF2B5EF4-FFF2-40B4-BE49-F238E27FC236}">
                <a16:creationId xmlns:a16="http://schemas.microsoft.com/office/drawing/2014/main" id="{281AB1EF-7D34-CDE5-6E8C-F579AD5B3A69}"/>
              </a:ext>
            </a:extLst>
          </p:cNvPr>
          <p:cNvSpPr txBox="1"/>
          <p:nvPr/>
        </p:nvSpPr>
        <p:spPr>
          <a:xfrm>
            <a:off x="5919560" y="5686937"/>
            <a:ext cx="6136640" cy="281231"/>
          </a:xfrm>
          <a:prstGeom prst="rect">
            <a:avLst/>
          </a:prstGeom>
          <a:noFill/>
        </p:spPr>
        <p:txBody>
          <a:bodyPr wrap="square">
            <a:spAutoFit/>
          </a:bodyPr>
          <a:lstStyle/>
          <a:p>
            <a:pPr marL="304792" algn="ctr">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 </a:t>
            </a:r>
            <a:r>
              <a:rPr lang="es-ES" sz="1200" dirty="0">
                <a:latin typeface="Calibri" panose="020F0502020204030204" pitchFamily="34" charset="0"/>
                <a:ea typeface="Calibri" panose="020F0502020204030204" pitchFamily="34" charset="0"/>
                <a:cs typeface="Times New Roman" panose="02020603050405020304" pitchFamily="18" charset="0"/>
              </a:rPr>
              <a:t>SIAF-MEF.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Google Shape;101;p3">
            <a:extLst>
              <a:ext uri="{FF2B5EF4-FFF2-40B4-BE49-F238E27FC236}">
                <a16:creationId xmlns:a16="http://schemas.microsoft.com/office/drawing/2014/main" id="{EDBD67C1-8385-7D3A-56B6-BE9D2B7DE087}"/>
              </a:ext>
            </a:extLst>
          </p:cNvPr>
          <p:cNvSpPr txBox="1"/>
          <p:nvPr/>
        </p:nvSpPr>
        <p:spPr>
          <a:xfrm>
            <a:off x="-56826" y="1684701"/>
            <a:ext cx="6120000" cy="800179"/>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b="1" dirty="0">
                <a:latin typeface="Calibri" panose="020F0502020204030204" pitchFamily="34" charset="0"/>
                <a:ea typeface="Calibri" panose="020F0502020204030204" pitchFamily="34" charset="0"/>
                <a:cs typeface="Times New Roman" panose="02020603050405020304" pitchFamily="18" charset="0"/>
                <a:sym typeface="Calibri"/>
              </a:rPr>
              <a:t>Distribución del PIM canon para proyectos 2019-2023, por nivel de gobierno</a:t>
            </a:r>
            <a:endParaRPr sz="1800" b="1" dirty="0">
              <a:latin typeface="Calibri"/>
              <a:ea typeface="Calibri"/>
              <a:cs typeface="Calibri"/>
              <a:sym typeface="Calibri"/>
            </a:endParaRPr>
          </a:p>
        </p:txBody>
      </p:sp>
      <p:sp>
        <p:nvSpPr>
          <p:cNvPr id="17" name="Google Shape;101;p3">
            <a:extLst>
              <a:ext uri="{FF2B5EF4-FFF2-40B4-BE49-F238E27FC236}">
                <a16:creationId xmlns:a16="http://schemas.microsoft.com/office/drawing/2014/main" id="{0E43A260-32C1-30D1-C8BD-7EBE9F5B4114}"/>
              </a:ext>
            </a:extLst>
          </p:cNvPr>
          <p:cNvSpPr txBox="1"/>
          <p:nvPr/>
        </p:nvSpPr>
        <p:spPr>
          <a:xfrm>
            <a:off x="6178527" y="1791287"/>
            <a:ext cx="6120000" cy="523180"/>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b="1" dirty="0">
                <a:latin typeface="Calibri" panose="020F0502020204030204" pitchFamily="34" charset="0"/>
                <a:ea typeface="Calibri" panose="020F0502020204030204" pitchFamily="34" charset="0"/>
                <a:cs typeface="Times New Roman" panose="02020603050405020304" pitchFamily="18" charset="0"/>
                <a:sym typeface="Calibri"/>
              </a:rPr>
              <a:t>Proyectos con PIM 2023, por nivel de gobierno</a:t>
            </a:r>
            <a:endParaRPr sz="1800" b="1" dirty="0">
              <a:latin typeface="Calibri"/>
              <a:ea typeface="Calibri"/>
              <a:cs typeface="Calibri"/>
              <a:sym typeface="Calibri"/>
            </a:endParaRPr>
          </a:p>
        </p:txBody>
      </p:sp>
      <p:pic>
        <p:nvPicPr>
          <p:cNvPr id="2" name="Imagen 1">
            <a:extLst>
              <a:ext uri="{FF2B5EF4-FFF2-40B4-BE49-F238E27FC236}">
                <a16:creationId xmlns:a16="http://schemas.microsoft.com/office/drawing/2014/main" id="{972C300A-6180-AB51-6A53-E308A1132297}"/>
              </a:ext>
            </a:extLst>
          </p:cNvPr>
          <p:cNvPicPr>
            <a:picLocks noChangeAspect="1"/>
          </p:cNvPicPr>
          <p:nvPr/>
        </p:nvPicPr>
        <p:blipFill>
          <a:blip r:embed="rId3"/>
          <a:srcRect t="5910" r="21267" b="11590"/>
          <a:stretch/>
        </p:blipFill>
        <p:spPr>
          <a:xfrm>
            <a:off x="448515" y="2431485"/>
            <a:ext cx="5582351" cy="4149454"/>
          </a:xfrm>
          <a:prstGeom prst="rect">
            <a:avLst/>
          </a:prstGeom>
        </p:spPr>
      </p:pic>
      <p:graphicFrame>
        <p:nvGraphicFramePr>
          <p:cNvPr id="5" name="Tabla 4">
            <a:extLst>
              <a:ext uri="{FF2B5EF4-FFF2-40B4-BE49-F238E27FC236}">
                <a16:creationId xmlns:a16="http://schemas.microsoft.com/office/drawing/2014/main" id="{685CB042-8A77-88F0-3A40-56EB6548B8AA}"/>
              </a:ext>
            </a:extLst>
          </p:cNvPr>
          <p:cNvGraphicFramePr>
            <a:graphicFrameLocks noGrp="1"/>
          </p:cNvGraphicFramePr>
          <p:nvPr>
            <p:extLst>
              <p:ext uri="{D42A27DB-BD31-4B8C-83A1-F6EECF244321}">
                <p14:modId xmlns:p14="http://schemas.microsoft.com/office/powerpoint/2010/main" val="2233332882"/>
              </p:ext>
            </p:extLst>
          </p:nvPr>
        </p:nvGraphicFramePr>
        <p:xfrm>
          <a:off x="6485694" y="2493750"/>
          <a:ext cx="5257791" cy="2951232"/>
        </p:xfrm>
        <a:graphic>
          <a:graphicData uri="http://schemas.openxmlformats.org/drawingml/2006/table">
            <a:tbl>
              <a:tblPr firstRow="1" bandRow="1">
                <a:tableStyleId>{5940675A-B579-460E-94D1-54222C63F5DA}</a:tableStyleId>
              </a:tblPr>
              <a:tblGrid>
                <a:gridCol w="1444448">
                  <a:extLst>
                    <a:ext uri="{9D8B030D-6E8A-4147-A177-3AD203B41FA5}">
                      <a16:colId xmlns:a16="http://schemas.microsoft.com/office/drawing/2014/main" val="2690987354"/>
                    </a:ext>
                  </a:extLst>
                </a:gridCol>
                <a:gridCol w="2291857">
                  <a:extLst>
                    <a:ext uri="{9D8B030D-6E8A-4147-A177-3AD203B41FA5}">
                      <a16:colId xmlns:a16="http://schemas.microsoft.com/office/drawing/2014/main" val="1243667659"/>
                    </a:ext>
                  </a:extLst>
                </a:gridCol>
                <a:gridCol w="1521486">
                  <a:extLst>
                    <a:ext uri="{9D8B030D-6E8A-4147-A177-3AD203B41FA5}">
                      <a16:colId xmlns:a16="http://schemas.microsoft.com/office/drawing/2014/main" val="1415823610"/>
                    </a:ext>
                  </a:extLst>
                </a:gridCol>
              </a:tblGrid>
              <a:tr h="1252681">
                <a:tc>
                  <a:txBody>
                    <a:bodyPr/>
                    <a:lstStyle/>
                    <a:p>
                      <a:pPr algn="ctr" rtl="0" fontAlgn="ctr"/>
                      <a:r>
                        <a:rPr lang="es-PE" sz="1800" b="1" u="none" strike="noStrike" dirty="0">
                          <a:solidFill>
                            <a:schemeClr val="bg1"/>
                          </a:solidFill>
                          <a:effectLst/>
                        </a:rPr>
                        <a:t>Nivel de gobierno</a:t>
                      </a:r>
                      <a:endParaRPr lang="es-PE" sz="1800" b="1" i="0" u="none" strike="noStrike" dirty="0">
                        <a:solidFill>
                          <a:schemeClr val="bg1"/>
                        </a:solidFill>
                        <a:effectLst/>
                        <a:latin typeface="Aptos" panose="020B0004020202020204" pitchFamily="34" charset="0"/>
                      </a:endParaRPr>
                    </a:p>
                  </a:txBody>
                  <a:tcPr marL="7620" marR="7620" marT="7620" marB="0" anchor="ctr">
                    <a:solidFill>
                      <a:srgbClr val="C00000"/>
                    </a:solidFill>
                  </a:tcPr>
                </a:tc>
                <a:tc>
                  <a:txBody>
                    <a:bodyPr/>
                    <a:lstStyle/>
                    <a:p>
                      <a:pPr algn="ctr" rtl="0" fontAlgn="ctr"/>
                      <a:r>
                        <a:rPr lang="es-PE" sz="1800" b="1" u="none" strike="noStrike" dirty="0">
                          <a:solidFill>
                            <a:schemeClr val="bg1"/>
                          </a:solidFill>
                          <a:effectLst/>
                        </a:rPr>
                        <a:t># Proyectos con PIM</a:t>
                      </a:r>
                      <a:endParaRPr lang="es-PE" sz="1800" b="1" i="0" u="none" strike="noStrike" dirty="0">
                        <a:solidFill>
                          <a:schemeClr val="bg1"/>
                        </a:solidFill>
                        <a:effectLst/>
                        <a:latin typeface="Aptos" panose="020B0004020202020204" pitchFamily="34" charset="0"/>
                      </a:endParaRPr>
                    </a:p>
                  </a:txBody>
                  <a:tcPr marL="7620" marR="7620" marT="7620" marB="0" anchor="ctr">
                    <a:solidFill>
                      <a:srgbClr val="C00000"/>
                    </a:solidFill>
                  </a:tcPr>
                </a:tc>
                <a:tc>
                  <a:txBody>
                    <a:bodyPr/>
                    <a:lstStyle/>
                    <a:p>
                      <a:pPr algn="ctr" rtl="0" fontAlgn="ctr"/>
                      <a:r>
                        <a:rPr lang="es-PE" sz="1800" b="1" u="none" strike="noStrike" dirty="0">
                          <a:solidFill>
                            <a:schemeClr val="bg1"/>
                          </a:solidFill>
                          <a:effectLst/>
                        </a:rPr>
                        <a:t>% del total</a:t>
                      </a:r>
                      <a:endParaRPr lang="es-PE" sz="1800" b="1" i="0" u="none" strike="noStrike" dirty="0">
                        <a:solidFill>
                          <a:schemeClr val="bg1"/>
                        </a:solidFill>
                        <a:effectLst/>
                        <a:latin typeface="Aptos" panose="020B0004020202020204" pitchFamily="34" charset="0"/>
                      </a:endParaRPr>
                    </a:p>
                  </a:txBody>
                  <a:tcPr marL="7620" marR="7620" marT="7620" marB="0" anchor="ctr">
                    <a:solidFill>
                      <a:srgbClr val="C00000"/>
                    </a:solidFill>
                  </a:tcPr>
                </a:tc>
                <a:extLst>
                  <a:ext uri="{0D108BD9-81ED-4DB2-BD59-A6C34878D82A}">
                    <a16:rowId xmlns:a16="http://schemas.microsoft.com/office/drawing/2014/main" val="1948286790"/>
                  </a:ext>
                </a:extLst>
              </a:tr>
              <a:tr h="435253">
                <a:tc>
                  <a:txBody>
                    <a:bodyPr/>
                    <a:lstStyle/>
                    <a:p>
                      <a:pPr algn="ctr" rtl="0" fontAlgn="ctr"/>
                      <a:r>
                        <a:rPr lang="es-PE" sz="1800" u="none" strike="noStrike">
                          <a:effectLst/>
                        </a:rPr>
                        <a:t>GN</a:t>
                      </a:r>
                      <a:endParaRPr lang="es-PE" sz="1800" b="0" i="0" u="none" strike="noStrike">
                        <a:solidFill>
                          <a:srgbClr val="000000"/>
                        </a:solidFill>
                        <a:effectLst/>
                        <a:latin typeface="Aptos" panose="020B0004020202020204" pitchFamily="34" charset="0"/>
                      </a:endParaRPr>
                    </a:p>
                  </a:txBody>
                  <a:tcPr marL="7620" marR="7620" marT="7620" marB="0" anchor="ctr"/>
                </a:tc>
                <a:tc>
                  <a:txBody>
                    <a:bodyPr/>
                    <a:lstStyle/>
                    <a:p>
                      <a:pPr algn="ctr" rtl="0" fontAlgn="ctr"/>
                      <a:r>
                        <a:rPr lang="es-PE" sz="1800" u="none" strike="noStrike" dirty="0">
                          <a:effectLst/>
                        </a:rPr>
                        <a:t>5.689</a:t>
                      </a:r>
                      <a:endParaRPr lang="es-PE" sz="1800" b="0" i="0" u="none" strike="noStrike" dirty="0">
                        <a:solidFill>
                          <a:srgbClr val="000000"/>
                        </a:solidFill>
                        <a:effectLst/>
                        <a:latin typeface="Aptos" panose="020B0004020202020204" pitchFamily="34" charset="0"/>
                      </a:endParaRPr>
                    </a:p>
                  </a:txBody>
                  <a:tcPr marL="7620" marR="7620" marT="7620" marB="0" anchor="ctr"/>
                </a:tc>
                <a:tc>
                  <a:txBody>
                    <a:bodyPr/>
                    <a:lstStyle/>
                    <a:p>
                      <a:pPr algn="ctr" fontAlgn="t"/>
                      <a:r>
                        <a:rPr lang="es-PE" sz="1800" u="none" strike="noStrike">
                          <a:effectLst/>
                        </a:rPr>
                        <a:t>9,5%</a:t>
                      </a:r>
                      <a:endParaRPr lang="es-PE" sz="1800" b="1" i="0" u="none" strike="noStrike">
                        <a:solidFill>
                          <a:srgbClr val="000000"/>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4269950573"/>
                  </a:ext>
                </a:extLst>
              </a:tr>
              <a:tr h="424638">
                <a:tc>
                  <a:txBody>
                    <a:bodyPr/>
                    <a:lstStyle/>
                    <a:p>
                      <a:pPr algn="ctr" rtl="0" fontAlgn="ctr"/>
                      <a:r>
                        <a:rPr lang="es-PE" sz="1800" u="none" strike="noStrike">
                          <a:effectLst/>
                        </a:rPr>
                        <a:t>GL</a:t>
                      </a:r>
                      <a:endParaRPr lang="es-PE" sz="1800" b="0" i="0" u="none" strike="noStrike">
                        <a:solidFill>
                          <a:srgbClr val="000000"/>
                        </a:solidFill>
                        <a:effectLst/>
                        <a:latin typeface="Aptos" panose="020B0004020202020204" pitchFamily="34" charset="0"/>
                      </a:endParaRPr>
                    </a:p>
                  </a:txBody>
                  <a:tcPr marL="7620" marR="7620" marT="7620" marB="0" anchor="ctr"/>
                </a:tc>
                <a:tc>
                  <a:txBody>
                    <a:bodyPr/>
                    <a:lstStyle/>
                    <a:p>
                      <a:pPr algn="ctr" rtl="0" fontAlgn="ctr"/>
                      <a:r>
                        <a:rPr lang="es-PE" sz="1800" u="none" strike="noStrike">
                          <a:effectLst/>
                        </a:rPr>
                        <a:t>47.151</a:t>
                      </a:r>
                      <a:endParaRPr lang="es-PE" sz="1800" b="0" i="0" u="none" strike="noStrike">
                        <a:solidFill>
                          <a:srgbClr val="000000"/>
                        </a:solidFill>
                        <a:effectLst/>
                        <a:latin typeface="Aptos" panose="020B0004020202020204" pitchFamily="34" charset="0"/>
                      </a:endParaRPr>
                    </a:p>
                  </a:txBody>
                  <a:tcPr marL="7620" marR="7620" marT="7620" marB="0" anchor="ctr"/>
                </a:tc>
                <a:tc>
                  <a:txBody>
                    <a:bodyPr/>
                    <a:lstStyle/>
                    <a:p>
                      <a:pPr algn="ctr" fontAlgn="t"/>
                      <a:r>
                        <a:rPr lang="es-PE" sz="1800" u="none" strike="noStrike" dirty="0">
                          <a:effectLst/>
                        </a:rPr>
                        <a:t>78,8%</a:t>
                      </a:r>
                      <a:endParaRPr lang="es-PE" sz="1800" b="1" i="0" u="none" strike="noStrike" dirty="0">
                        <a:solidFill>
                          <a:srgbClr val="000000"/>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601028650"/>
                  </a:ext>
                </a:extLst>
              </a:tr>
              <a:tr h="424638">
                <a:tc>
                  <a:txBody>
                    <a:bodyPr/>
                    <a:lstStyle/>
                    <a:p>
                      <a:pPr algn="ctr" rtl="0" fontAlgn="ctr"/>
                      <a:r>
                        <a:rPr lang="es-PE" sz="1800" u="none" strike="noStrike">
                          <a:effectLst/>
                        </a:rPr>
                        <a:t>GR</a:t>
                      </a:r>
                      <a:endParaRPr lang="es-PE" sz="1800" b="0" i="0" u="none" strike="noStrike">
                        <a:solidFill>
                          <a:srgbClr val="000000"/>
                        </a:solidFill>
                        <a:effectLst/>
                        <a:latin typeface="Aptos" panose="020B0004020202020204" pitchFamily="34" charset="0"/>
                      </a:endParaRPr>
                    </a:p>
                  </a:txBody>
                  <a:tcPr marL="7620" marR="7620" marT="7620" marB="0" anchor="ctr"/>
                </a:tc>
                <a:tc>
                  <a:txBody>
                    <a:bodyPr/>
                    <a:lstStyle/>
                    <a:p>
                      <a:pPr algn="ctr" rtl="0" fontAlgn="ctr"/>
                      <a:r>
                        <a:rPr lang="es-PE" sz="1800" u="none" strike="noStrike">
                          <a:effectLst/>
                        </a:rPr>
                        <a:t>6.975</a:t>
                      </a:r>
                      <a:endParaRPr lang="es-PE" sz="1800" b="0" i="0" u="none" strike="noStrike">
                        <a:solidFill>
                          <a:srgbClr val="000000"/>
                        </a:solidFill>
                        <a:effectLst/>
                        <a:latin typeface="Aptos" panose="020B0004020202020204" pitchFamily="34" charset="0"/>
                      </a:endParaRPr>
                    </a:p>
                  </a:txBody>
                  <a:tcPr marL="7620" marR="7620" marT="7620" marB="0" anchor="ctr"/>
                </a:tc>
                <a:tc>
                  <a:txBody>
                    <a:bodyPr/>
                    <a:lstStyle/>
                    <a:p>
                      <a:pPr algn="ctr" fontAlgn="t"/>
                      <a:r>
                        <a:rPr lang="es-PE" sz="1800" u="none" strike="noStrike" dirty="0">
                          <a:effectLst/>
                        </a:rPr>
                        <a:t>11,7%</a:t>
                      </a:r>
                      <a:endParaRPr lang="es-PE" sz="1800" b="1" i="0" u="none" strike="noStrike" dirty="0">
                        <a:solidFill>
                          <a:srgbClr val="000000"/>
                        </a:solidFill>
                        <a:effectLst/>
                        <a:latin typeface="Arial" panose="020B0604020202020204" pitchFamily="34" charset="0"/>
                      </a:endParaRPr>
                    </a:p>
                  </a:txBody>
                  <a:tcPr marL="7620" marR="7620" marT="7620" marB="0" anchor="ctr"/>
                </a:tc>
                <a:extLst>
                  <a:ext uri="{0D108BD9-81ED-4DB2-BD59-A6C34878D82A}">
                    <a16:rowId xmlns:a16="http://schemas.microsoft.com/office/drawing/2014/main" val="247576829"/>
                  </a:ext>
                </a:extLst>
              </a:tr>
              <a:tr h="414022">
                <a:tc>
                  <a:txBody>
                    <a:bodyPr/>
                    <a:lstStyle/>
                    <a:p>
                      <a:pPr algn="ctr" fontAlgn="t"/>
                      <a:r>
                        <a:rPr lang="es-PE" sz="1800" u="none" strike="noStrike" dirty="0">
                          <a:effectLst/>
                        </a:rPr>
                        <a:t> </a:t>
                      </a:r>
                      <a:endParaRPr lang="es-PE" sz="1800" b="0" i="0" u="none" strike="noStrike" dirty="0">
                        <a:solidFill>
                          <a:srgbClr val="000000"/>
                        </a:solidFill>
                        <a:effectLst/>
                        <a:latin typeface="Arial" panose="020B0604020202020204" pitchFamily="34" charset="0"/>
                      </a:endParaRPr>
                    </a:p>
                  </a:txBody>
                  <a:tcPr marL="7620" marR="7620" marT="7620" marB="0" anchor="ctr">
                    <a:solidFill>
                      <a:schemeClr val="tx1"/>
                    </a:solidFill>
                  </a:tcPr>
                </a:tc>
                <a:tc>
                  <a:txBody>
                    <a:bodyPr/>
                    <a:lstStyle/>
                    <a:p>
                      <a:pPr algn="ctr" fontAlgn="t"/>
                      <a:r>
                        <a:rPr lang="es-PE" sz="1800" u="none" strike="noStrike" dirty="0">
                          <a:effectLst/>
                        </a:rPr>
                        <a:t>59.815</a:t>
                      </a:r>
                      <a:endParaRPr lang="es-PE" sz="1800" b="1" i="0" u="none" strike="noStrike" dirty="0">
                        <a:solidFill>
                          <a:srgbClr val="000000"/>
                        </a:solidFill>
                        <a:effectLst/>
                        <a:latin typeface="Arial" panose="020B0604020202020204" pitchFamily="34" charset="0"/>
                      </a:endParaRPr>
                    </a:p>
                  </a:txBody>
                  <a:tcPr marL="7620" marR="7620" marT="7620" marB="0" anchor="ctr"/>
                </a:tc>
                <a:tc>
                  <a:txBody>
                    <a:bodyPr/>
                    <a:lstStyle/>
                    <a:p>
                      <a:pPr algn="ctr" fontAlgn="t"/>
                      <a:r>
                        <a:rPr lang="es-PE" sz="1800" u="none" strike="noStrike" dirty="0">
                          <a:effectLst/>
                        </a:rPr>
                        <a:t> </a:t>
                      </a:r>
                      <a:endParaRPr lang="es-PE" sz="1800" b="0" i="0" u="none" strike="noStrike" dirty="0">
                        <a:solidFill>
                          <a:srgbClr val="000000"/>
                        </a:solidFill>
                        <a:effectLst/>
                        <a:latin typeface="Arial" panose="020B0604020202020204" pitchFamily="34" charset="0"/>
                      </a:endParaRPr>
                    </a:p>
                  </a:txBody>
                  <a:tcPr marL="7620" marR="7620" marT="7620" marB="0" anchor="ctr">
                    <a:solidFill>
                      <a:schemeClr val="tx1"/>
                    </a:solidFill>
                  </a:tcPr>
                </a:tc>
                <a:extLst>
                  <a:ext uri="{0D108BD9-81ED-4DB2-BD59-A6C34878D82A}">
                    <a16:rowId xmlns:a16="http://schemas.microsoft.com/office/drawing/2014/main" val="1078678582"/>
                  </a:ext>
                </a:extLst>
              </a:tr>
            </a:tbl>
          </a:graphicData>
        </a:graphic>
      </p:graphicFrame>
    </p:spTree>
    <p:extLst>
      <p:ext uri="{BB962C8B-B14F-4D97-AF65-F5344CB8AC3E}">
        <p14:creationId xmlns:p14="http://schemas.microsoft.com/office/powerpoint/2010/main" val="1885241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0"/>
          <p:cNvSpPr/>
          <p:nvPr/>
        </p:nvSpPr>
        <p:spPr>
          <a:xfrm>
            <a:off x="879572" y="2937735"/>
            <a:ext cx="7827105" cy="483300"/>
          </a:xfrm>
          <a:prstGeom prst="rect">
            <a:avLst/>
          </a:prstGeom>
          <a:solidFill>
            <a:srgbClr val="D9D9D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3" name="Google Shape;83;p10"/>
          <p:cNvSpPr txBox="1"/>
          <p:nvPr/>
        </p:nvSpPr>
        <p:spPr>
          <a:xfrm>
            <a:off x="951624" y="1567205"/>
            <a:ext cx="8801976" cy="4401205"/>
          </a:xfrm>
          <a:prstGeom prst="rect">
            <a:avLst/>
          </a:prstGeom>
          <a:noFill/>
          <a:ln>
            <a:noFill/>
          </a:ln>
        </p:spPr>
        <p:txBody>
          <a:bodyPr spcFirstLastPara="1" wrap="square" lIns="0" tIns="0" rIns="0" bIns="0" anchor="t" anchorCtr="0">
            <a:spAutoFit/>
          </a:bodyPr>
          <a:lstStyle/>
          <a:p>
            <a:pPr marL="514350" marR="0" lvl="0" indent="-361950" algn="just"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Calibri"/>
              <a:ea typeface="Calibri"/>
              <a:cs typeface="Calibri"/>
              <a:sym typeface="Calibri"/>
            </a:endParaRPr>
          </a:p>
          <a:p>
            <a:pPr marL="590550" marR="0" lvl="0" indent="-514350" algn="just">
              <a:lnSpc>
                <a:spcPct val="100000"/>
              </a:lnSpc>
              <a:spcBef>
                <a:spcPts val="0"/>
              </a:spcBef>
              <a:spcAft>
                <a:spcPts val="0"/>
              </a:spcAft>
              <a:buClr>
                <a:srgbClr val="000000"/>
              </a:buClr>
              <a:buSzPts val="2400"/>
              <a:buFont typeface="Arial"/>
              <a:buAutoNum type="romanUcPeriod"/>
            </a:pPr>
            <a:r>
              <a:rPr lang="es-PE" sz="2400" b="1" dirty="0">
                <a:solidFill>
                  <a:schemeClr val="bg1">
                    <a:lumMod val="50000"/>
                  </a:schemeClr>
                </a:solidFill>
                <a:latin typeface="Calibri"/>
                <a:ea typeface="Calibri"/>
                <a:cs typeface="Calibri"/>
                <a:sym typeface="Calibri"/>
              </a:rPr>
              <a:t>Minería y desarrollo</a:t>
            </a:r>
            <a:endParaRPr lang="es-PE" sz="2400" b="1" dirty="0">
              <a:solidFill>
                <a:schemeClr val="bg1">
                  <a:lumMod val="50000"/>
                </a:schemeClr>
              </a:solidFill>
              <a:latin typeface="Calibri"/>
              <a:ea typeface="Calibri"/>
              <a:cs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sz="1400" b="0" i="0" u="none" strike="noStrike" cap="none" dirty="0">
              <a:solidFill>
                <a:srgbClr val="7F7F7F"/>
              </a:solidFill>
              <a:latin typeface="Arial"/>
              <a:ea typeface="Calibri"/>
              <a:cs typeface="Arial"/>
              <a:sym typeface="Arial"/>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dirty="0">
              <a:solidFill>
                <a:srgbClr val="7F7F7F"/>
              </a:solidFill>
              <a:ea typeface="Calibri"/>
            </a:endParaRPr>
          </a:p>
          <a:p>
            <a:pPr marL="590550" marR="0" lvl="0" indent="-514350" algn="just" rtl="0">
              <a:lnSpc>
                <a:spcPct val="100000"/>
              </a:lnSpc>
              <a:spcBef>
                <a:spcPts val="0"/>
              </a:spcBef>
              <a:spcAft>
                <a:spcPts val="0"/>
              </a:spcAft>
              <a:buClr>
                <a:srgbClr val="000000"/>
              </a:buClr>
              <a:buSzPts val="2400"/>
              <a:buFont typeface="Arial"/>
              <a:buAutoNum type="romanUcPeriod"/>
            </a:pPr>
            <a:endParaRPr lang="es-PE" sz="1400" b="0" i="0" u="none" strike="noStrike" cap="none" dirty="0">
              <a:solidFill>
                <a:srgbClr val="7F7F7F"/>
              </a:solidFill>
              <a:latin typeface="Arial"/>
              <a:ea typeface="Calibri"/>
              <a:cs typeface="Arial"/>
              <a:sym typeface="Arial"/>
            </a:endParaRPr>
          </a:p>
          <a:p>
            <a:pPr marL="590550" indent="-514350" algn="just">
              <a:buSzPts val="2400"/>
              <a:buFont typeface="Arial"/>
              <a:buAutoNum type="romanUcPeriod"/>
            </a:pPr>
            <a:r>
              <a:rPr lang="es-MX" sz="2400" b="1" dirty="0">
                <a:latin typeface="Calibri"/>
                <a:ea typeface="Calibri"/>
                <a:cs typeface="Calibri"/>
              </a:rPr>
              <a:t>Situación de la inversión minera</a:t>
            </a: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endParaRPr lang="es-MX" sz="2400" b="1" dirty="0">
              <a:solidFill>
                <a:schemeClr val="bg1">
                  <a:lumMod val="50000"/>
                </a:schemeClr>
              </a:solidFill>
              <a:latin typeface="Calibri"/>
              <a:ea typeface="Calibri"/>
              <a:cs typeface="Calibri"/>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Minería como generador de recursos para el cierre de brechas</a:t>
            </a: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endParaRPr lang="es-MX" sz="2400" b="1" dirty="0">
              <a:latin typeface="Calibri"/>
              <a:ea typeface="Calibri"/>
              <a:cs typeface="Calibri"/>
            </a:endParaRPr>
          </a:p>
          <a:p>
            <a:pPr marL="590550" indent="-514350" algn="just">
              <a:buSzPts val="2400"/>
              <a:buFont typeface="Arial"/>
              <a:buAutoNum type="romanUcPeriod"/>
            </a:pPr>
            <a:r>
              <a:rPr lang="es-MX" sz="2400" b="1" dirty="0">
                <a:solidFill>
                  <a:schemeClr val="bg1">
                    <a:lumMod val="50000"/>
                  </a:schemeClr>
                </a:solidFill>
                <a:latin typeface="Calibri"/>
                <a:ea typeface="Calibri"/>
                <a:cs typeface="Calibri"/>
              </a:rPr>
              <a:t>Recomendaciones</a:t>
            </a:r>
            <a:endParaRPr sz="2400" b="1" i="0" u="none" strike="noStrike" cap="none" dirty="0">
              <a:solidFill>
                <a:schemeClr val="bg1">
                  <a:lumMod val="50000"/>
                </a:schemeClr>
              </a:solidFill>
              <a:latin typeface="Calibri"/>
              <a:ea typeface="Calibri"/>
              <a:cs typeface="Calibri"/>
              <a:sym typeface="Calibri"/>
            </a:endParaRPr>
          </a:p>
          <a:p>
            <a:pPr marL="457200" marR="0" lvl="0" indent="-228600" algn="just" rtl="0">
              <a:lnSpc>
                <a:spcPct val="100000"/>
              </a:lnSpc>
              <a:spcBef>
                <a:spcPts val="0"/>
              </a:spcBef>
              <a:spcAft>
                <a:spcPts val="0"/>
              </a:spcAft>
              <a:buClr>
                <a:srgbClr val="000000"/>
              </a:buClr>
              <a:buSzPts val="2400"/>
              <a:buFont typeface="Calibri"/>
              <a:buNone/>
            </a:pPr>
            <a:endParaRPr sz="2400" b="1" i="0" u="none" strike="noStrike" cap="none" dirty="0">
              <a:solidFill>
                <a:srgbClr val="000000"/>
              </a:solidFill>
              <a:latin typeface="Arial"/>
              <a:ea typeface="Arial"/>
              <a:cs typeface="Arial"/>
              <a:sym typeface="Arial"/>
            </a:endParaRPr>
          </a:p>
        </p:txBody>
      </p:sp>
      <p:sp>
        <p:nvSpPr>
          <p:cNvPr id="84" name="Google Shape;84;p10"/>
          <p:cNvSpPr txBox="1">
            <a:spLocks noGrp="1"/>
          </p:cNvSpPr>
          <p:nvPr>
            <p:ph type="sldNum" idx="12"/>
          </p:nvPr>
        </p:nvSpPr>
        <p:spPr>
          <a:xfrm>
            <a:off x="11125200" y="6629400"/>
            <a:ext cx="1140600" cy="228600"/>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000"/>
              <a:buNone/>
            </a:pPr>
            <a:fld id="{00000000-1234-1234-1234-123412341234}" type="slidenum">
              <a:rPr lang="es-PE">
                <a:latin typeface="Calibri"/>
                <a:ea typeface="Calibri"/>
                <a:cs typeface="Calibri"/>
                <a:sym typeface="Calibri"/>
              </a:rPr>
              <a:t>5</a:t>
            </a:fld>
            <a:endParaRPr>
              <a:latin typeface="Calibri"/>
              <a:ea typeface="Calibri"/>
              <a:cs typeface="Calibri"/>
              <a:sym typeface="Calibri"/>
            </a:endParaRPr>
          </a:p>
        </p:txBody>
      </p:sp>
      <p:sp>
        <p:nvSpPr>
          <p:cNvPr id="85" name="Google Shape;85;p10"/>
          <p:cNvSpPr/>
          <p:nvPr/>
        </p:nvSpPr>
        <p:spPr>
          <a:xfrm>
            <a:off x="175404" y="196970"/>
            <a:ext cx="11854200" cy="330600"/>
          </a:xfrm>
          <a:prstGeom prst="rect">
            <a:avLst/>
          </a:prstGeom>
          <a:solidFill>
            <a:schemeClr val="dk1"/>
          </a:solidFill>
          <a:ln w="127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r>
              <a:rPr lang="es-PE" sz="1800" b="1" i="0" u="none" strike="noStrike" cap="none" dirty="0">
                <a:solidFill>
                  <a:schemeClr val="lt1"/>
                </a:solidFill>
                <a:latin typeface="Calibri"/>
                <a:ea typeface="Calibri"/>
                <a:cs typeface="Calibri"/>
                <a:sym typeface="Calibri"/>
              </a:rPr>
              <a:t>ÍNDICE</a:t>
            </a:r>
            <a:endParaRPr sz="1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1336751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n 12">
            <a:extLst>
              <a:ext uri="{FF2B5EF4-FFF2-40B4-BE49-F238E27FC236}">
                <a16:creationId xmlns:a16="http://schemas.microsoft.com/office/drawing/2014/main" id="{D0AC2CE8-304A-C0E2-A938-52DE86BA1EB9}"/>
              </a:ext>
            </a:extLst>
          </p:cNvPr>
          <p:cNvPicPr>
            <a:picLocks noChangeAspect="1"/>
          </p:cNvPicPr>
          <p:nvPr/>
        </p:nvPicPr>
        <p:blipFill>
          <a:blip r:embed="rId3"/>
          <a:srcRect l="10384" r="5451"/>
          <a:stretch/>
        </p:blipFill>
        <p:spPr>
          <a:xfrm>
            <a:off x="2417529" y="1829461"/>
            <a:ext cx="7560000" cy="4706420"/>
          </a:xfrm>
          <a:prstGeom prst="rect">
            <a:avLst/>
          </a:prstGeom>
        </p:spPr>
      </p:pic>
      <p:sp>
        <p:nvSpPr>
          <p:cNvPr id="2" name="Marcador de número de diapositiva 1">
            <a:extLst>
              <a:ext uri="{FF2B5EF4-FFF2-40B4-BE49-F238E27FC236}">
                <a16:creationId xmlns:a16="http://schemas.microsoft.com/office/drawing/2014/main" id="{9F077CF8-5523-53CC-0B86-1AA42A361B7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PE" smtClean="0"/>
              <a:t>6</a:t>
            </a:fld>
            <a:endParaRPr lang="es-PE"/>
          </a:p>
        </p:txBody>
      </p:sp>
      <p:sp>
        <p:nvSpPr>
          <p:cNvPr id="5" name="CuadroTexto 4">
            <a:extLst>
              <a:ext uri="{FF2B5EF4-FFF2-40B4-BE49-F238E27FC236}">
                <a16:creationId xmlns:a16="http://schemas.microsoft.com/office/drawing/2014/main" id="{DF159E51-5BAD-7614-B016-C175E4A9C5EB}"/>
              </a:ext>
            </a:extLst>
          </p:cNvPr>
          <p:cNvSpPr txBox="1"/>
          <p:nvPr/>
        </p:nvSpPr>
        <p:spPr>
          <a:xfrm>
            <a:off x="4916598" y="6395266"/>
            <a:ext cx="3166190"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MINEM (2024).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6" name="Google Shape;93;p3">
            <a:extLst>
              <a:ext uri="{FF2B5EF4-FFF2-40B4-BE49-F238E27FC236}">
                <a16:creationId xmlns:a16="http://schemas.microsoft.com/office/drawing/2014/main" id="{D39097CF-DAAE-0E37-2B72-B7CD06E87B7B}"/>
              </a:ext>
            </a:extLst>
          </p:cNvPr>
          <p:cNvSpPr/>
          <p:nvPr/>
        </p:nvSpPr>
        <p:spPr>
          <a:xfrm>
            <a:off x="175400" y="196975"/>
            <a:ext cx="11880800" cy="330800"/>
          </a:xfrm>
          <a:prstGeom prst="rect">
            <a:avLst/>
          </a:prstGeom>
          <a:solidFill>
            <a:schemeClr val="tx1">
              <a:lumMod val="95000"/>
              <a:lumOff val="5000"/>
            </a:schemeClr>
          </a:solidFill>
          <a:ln>
            <a:noFill/>
          </a:ln>
        </p:spPr>
        <p:txBody>
          <a:bodyPr spcFirstLastPara="1" wrap="square" lIns="91433" tIns="45700" rIns="91433" bIns="45700" anchor="ctr" anchorCtr="0">
            <a:noAutofit/>
          </a:bodyPr>
          <a:lstStyle/>
          <a:p>
            <a:pPr marL="76200" algn="just">
              <a:buSzPts val="2400"/>
            </a:pPr>
            <a:r>
              <a:rPr lang="es-MX" sz="1600" b="1" dirty="0">
                <a:solidFill>
                  <a:schemeClr val="bg1"/>
                </a:solidFill>
                <a:latin typeface="Calibri"/>
                <a:ea typeface="Calibri"/>
                <a:cs typeface="Calibri"/>
              </a:rPr>
              <a:t>II. </a:t>
            </a:r>
            <a:r>
              <a:rPr lang="es-PE" sz="1600" b="1" dirty="0">
                <a:solidFill>
                  <a:schemeClr val="bg1"/>
                </a:solidFill>
                <a:ea typeface="Calibri"/>
              </a:rPr>
              <a:t>SITUACIÓN DE LA INVERSIÓN MINERA: </a:t>
            </a:r>
            <a:r>
              <a:rPr lang="es-MX" sz="1600" b="1" dirty="0">
                <a:solidFill>
                  <a:schemeClr val="bg1"/>
                </a:solidFill>
                <a:ea typeface="Calibri"/>
              </a:rPr>
              <a:t>EVOLUCIÓN DE LA INVERSIÓN MINERA</a:t>
            </a:r>
          </a:p>
        </p:txBody>
      </p:sp>
      <p:sp>
        <p:nvSpPr>
          <p:cNvPr id="8" name="Google Shape;92;p3">
            <a:extLst>
              <a:ext uri="{FF2B5EF4-FFF2-40B4-BE49-F238E27FC236}">
                <a16:creationId xmlns:a16="http://schemas.microsoft.com/office/drawing/2014/main" id="{835B1B7D-4B0E-68DD-6833-449943E161C0}"/>
              </a:ext>
            </a:extLst>
          </p:cNvPr>
          <p:cNvSpPr txBox="1"/>
          <p:nvPr/>
        </p:nvSpPr>
        <p:spPr>
          <a:xfrm>
            <a:off x="135800" y="527775"/>
            <a:ext cx="11880800" cy="984845"/>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latin typeface="Calibri"/>
                <a:ea typeface="Calibri"/>
                <a:cs typeface="Calibri"/>
                <a:sym typeface="Calibri"/>
              </a:rPr>
              <a:t>L</a:t>
            </a:r>
            <a:r>
              <a:rPr lang="es-MX" sz="2400" b="1" dirty="0">
                <a:solidFill>
                  <a:schemeClr val="tx1"/>
                </a:solidFill>
                <a:latin typeface="Calibri"/>
                <a:ea typeface="Calibri"/>
                <a:cs typeface="Calibri"/>
                <a:sym typeface="Calibri"/>
              </a:rPr>
              <a:t>a inversión en el </a:t>
            </a:r>
            <a:r>
              <a:rPr lang="es-MX" sz="2400" b="1" dirty="0">
                <a:solidFill>
                  <a:srgbClr val="C00000"/>
                </a:solidFill>
                <a:latin typeface="Calibri"/>
                <a:ea typeface="Calibri"/>
                <a:cs typeface="Calibri"/>
                <a:sym typeface="Calibri"/>
              </a:rPr>
              <a:t>sector minero</a:t>
            </a:r>
            <a:r>
              <a:rPr lang="es-MX" sz="2400" b="1" dirty="0">
                <a:solidFill>
                  <a:schemeClr val="tx1"/>
                </a:solidFill>
                <a:latin typeface="Calibri"/>
                <a:ea typeface="Calibri"/>
                <a:cs typeface="Calibri"/>
                <a:sym typeface="Calibri"/>
              </a:rPr>
              <a:t> viene </a:t>
            </a:r>
            <a:r>
              <a:rPr lang="es-MX" sz="2400" b="1" dirty="0">
                <a:solidFill>
                  <a:srgbClr val="C00000"/>
                </a:solidFill>
                <a:latin typeface="Calibri"/>
                <a:ea typeface="Calibri"/>
                <a:cs typeface="Calibri"/>
                <a:sym typeface="Calibri"/>
              </a:rPr>
              <a:t>decreciendo</a:t>
            </a:r>
            <a:r>
              <a:rPr lang="es-MX" sz="2400" b="1" dirty="0">
                <a:solidFill>
                  <a:schemeClr val="tx1"/>
                </a:solidFill>
                <a:latin typeface="Calibri"/>
                <a:ea typeface="Calibri"/>
                <a:cs typeface="Calibri"/>
                <a:sym typeface="Calibri"/>
              </a:rPr>
              <a:t>. </a:t>
            </a:r>
            <a:r>
              <a:rPr lang="es-MX" sz="2400" b="1" dirty="0">
                <a:latin typeface="Calibri"/>
                <a:ea typeface="Calibri"/>
                <a:cs typeface="Calibri"/>
                <a:sym typeface="Calibri"/>
              </a:rPr>
              <a:t>El 2023, solo alcanzó un </a:t>
            </a:r>
            <a:r>
              <a:rPr lang="es-MX" sz="2400" b="1" dirty="0">
                <a:solidFill>
                  <a:srgbClr val="C00000"/>
                </a:solidFill>
                <a:latin typeface="Calibri"/>
                <a:ea typeface="Calibri"/>
                <a:cs typeface="Calibri"/>
                <a:sym typeface="Calibri"/>
              </a:rPr>
              <a:t>poco más de la mitad</a:t>
            </a:r>
            <a:r>
              <a:rPr lang="es-MX" sz="2400" b="1" dirty="0">
                <a:latin typeface="Calibri"/>
                <a:ea typeface="Calibri"/>
                <a:cs typeface="Calibri"/>
                <a:sym typeface="Calibri"/>
              </a:rPr>
              <a:t> de la inversión del 2013. </a:t>
            </a:r>
          </a:p>
        </p:txBody>
      </p:sp>
      <p:sp>
        <p:nvSpPr>
          <p:cNvPr id="9" name="Google Shape;101;p3">
            <a:extLst>
              <a:ext uri="{FF2B5EF4-FFF2-40B4-BE49-F238E27FC236}">
                <a16:creationId xmlns:a16="http://schemas.microsoft.com/office/drawing/2014/main" id="{1E87E724-A67E-8FC2-76D9-D1C65B0BF2DE}"/>
              </a:ext>
            </a:extLst>
          </p:cNvPr>
          <p:cNvSpPr txBox="1"/>
          <p:nvPr/>
        </p:nvSpPr>
        <p:spPr>
          <a:xfrm>
            <a:off x="2695665" y="1340912"/>
            <a:ext cx="6840269" cy="923289"/>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Inversión minera (USD millones) y Variación (%), 2013-2023</a:t>
            </a:r>
            <a:endParaRPr sz="2200" b="1" i="1" dirty="0">
              <a:latin typeface="Calibri"/>
              <a:ea typeface="Calibri"/>
              <a:cs typeface="Calibri"/>
              <a:sym typeface="Calibri"/>
            </a:endParaRPr>
          </a:p>
        </p:txBody>
      </p:sp>
      <p:sp>
        <p:nvSpPr>
          <p:cNvPr id="3" name="Elipse 2">
            <a:extLst>
              <a:ext uri="{FF2B5EF4-FFF2-40B4-BE49-F238E27FC236}">
                <a16:creationId xmlns:a16="http://schemas.microsoft.com/office/drawing/2014/main" id="{22A665B1-D34C-A18B-9225-C4D209DB2C50}"/>
              </a:ext>
            </a:extLst>
          </p:cNvPr>
          <p:cNvSpPr/>
          <p:nvPr/>
        </p:nvSpPr>
        <p:spPr>
          <a:xfrm>
            <a:off x="2522046" y="2128907"/>
            <a:ext cx="581891" cy="357015"/>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4" name="Elipse 3">
            <a:extLst>
              <a:ext uri="{FF2B5EF4-FFF2-40B4-BE49-F238E27FC236}">
                <a16:creationId xmlns:a16="http://schemas.microsoft.com/office/drawing/2014/main" id="{9481659A-0313-5249-40A7-320E34DFCA31}"/>
              </a:ext>
            </a:extLst>
          </p:cNvPr>
          <p:cNvSpPr/>
          <p:nvPr/>
        </p:nvSpPr>
        <p:spPr>
          <a:xfrm>
            <a:off x="9273027" y="3628602"/>
            <a:ext cx="623455" cy="442408"/>
          </a:xfrm>
          <a:prstGeom prst="ellipse">
            <a:avLst/>
          </a:prstGeom>
          <a:noFill/>
          <a:ln>
            <a:solidFill>
              <a:schemeClr val="tx1"/>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PE"/>
          </a:p>
        </p:txBody>
      </p:sp>
    </p:spTree>
    <p:extLst>
      <p:ext uri="{BB962C8B-B14F-4D97-AF65-F5344CB8AC3E}">
        <p14:creationId xmlns:p14="http://schemas.microsoft.com/office/powerpoint/2010/main" val="4237458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06A6C9D1-D92E-886A-5934-80C6A95D68D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s-PE" smtClean="0"/>
              <a:t>7</a:t>
            </a:fld>
            <a:endParaRPr lang="es-PE"/>
          </a:p>
        </p:txBody>
      </p:sp>
      <p:sp>
        <p:nvSpPr>
          <p:cNvPr id="5" name="Google Shape;93;p3">
            <a:extLst>
              <a:ext uri="{FF2B5EF4-FFF2-40B4-BE49-F238E27FC236}">
                <a16:creationId xmlns:a16="http://schemas.microsoft.com/office/drawing/2014/main" id="{126FA510-C25B-9ED1-770F-FD3C11485C67}"/>
              </a:ext>
            </a:extLst>
          </p:cNvPr>
          <p:cNvSpPr/>
          <p:nvPr/>
        </p:nvSpPr>
        <p:spPr>
          <a:xfrm>
            <a:off x="175400" y="196975"/>
            <a:ext cx="11880800" cy="330800"/>
          </a:xfrm>
          <a:prstGeom prst="rect">
            <a:avLst/>
          </a:prstGeom>
          <a:solidFill>
            <a:schemeClr val="tx1">
              <a:lumMod val="95000"/>
              <a:lumOff val="5000"/>
            </a:schemeClr>
          </a:solidFill>
          <a:ln>
            <a:noFill/>
          </a:ln>
        </p:spPr>
        <p:txBody>
          <a:bodyPr spcFirstLastPara="1" wrap="square" lIns="91433" tIns="45700" rIns="91433" bIns="45700" anchor="ctr" anchorCtr="0">
            <a:noAutofit/>
          </a:bodyPr>
          <a:lstStyle/>
          <a:p>
            <a:pPr marL="76200" algn="just">
              <a:buSzPts val="2400"/>
            </a:pPr>
            <a:r>
              <a:rPr lang="es-MX" sz="1600" b="1" dirty="0">
                <a:solidFill>
                  <a:schemeClr val="bg1"/>
                </a:solidFill>
                <a:latin typeface="Calibri"/>
                <a:ea typeface="Calibri"/>
                <a:cs typeface="Calibri"/>
              </a:rPr>
              <a:t>II.</a:t>
            </a:r>
            <a:r>
              <a:rPr lang="es-PE" sz="1600" b="1" dirty="0">
                <a:solidFill>
                  <a:schemeClr val="bg1"/>
                </a:solidFill>
                <a:ea typeface="Calibri"/>
              </a:rPr>
              <a:t> SITUACIÓN DE LA INVERSIÓN MINERA</a:t>
            </a:r>
            <a:r>
              <a:rPr lang="es-MX" sz="1600" b="1" dirty="0">
                <a:solidFill>
                  <a:schemeClr val="bg1"/>
                </a:solidFill>
                <a:ea typeface="Calibri"/>
              </a:rPr>
              <a:t>: COMPETITIVIDAD </a:t>
            </a:r>
          </a:p>
        </p:txBody>
      </p:sp>
      <p:sp>
        <p:nvSpPr>
          <p:cNvPr id="6" name="Google Shape;92;p3">
            <a:extLst>
              <a:ext uri="{FF2B5EF4-FFF2-40B4-BE49-F238E27FC236}">
                <a16:creationId xmlns:a16="http://schemas.microsoft.com/office/drawing/2014/main" id="{9B2FE4A5-9BF9-2F3C-5E22-46546351054B}"/>
              </a:ext>
            </a:extLst>
          </p:cNvPr>
          <p:cNvSpPr txBox="1"/>
          <p:nvPr/>
        </p:nvSpPr>
        <p:spPr>
          <a:xfrm>
            <a:off x="-230109" y="453105"/>
            <a:ext cx="12246609" cy="1723508"/>
          </a:xfrm>
          <a:prstGeom prst="rect">
            <a:avLst/>
          </a:prstGeom>
          <a:noFill/>
          <a:ln>
            <a:noFill/>
          </a:ln>
        </p:spPr>
        <p:txBody>
          <a:bodyPr spcFirstLastPara="1" wrap="square" lIns="121900" tIns="121900" rIns="121900" bIns="121900" anchor="t" anchorCtr="0">
            <a:spAutoFit/>
          </a:bodyPr>
          <a:lstStyle/>
          <a:p>
            <a:pPr lvl="1" algn="just">
              <a:buSzPts val="1600"/>
            </a:pPr>
            <a:r>
              <a:rPr lang="es-MX" sz="2400" b="1" dirty="0">
                <a:latin typeface="Calibri" panose="020F0502020204030204" pitchFamily="34" charset="0"/>
                <a:ea typeface="Calibri" panose="020F0502020204030204" pitchFamily="34" charset="0"/>
                <a:cs typeface="Calibri" panose="020F0502020204030204" pitchFamily="34" charset="0"/>
              </a:rPr>
              <a:t>Según el Índice de Atracción de Inversión Minera*, Perú cayó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más de 40 puestos </a:t>
            </a:r>
            <a:r>
              <a:rPr lang="es-MX" sz="2400" b="1" dirty="0">
                <a:solidFill>
                  <a:schemeClr val="tx1"/>
                </a:solidFill>
                <a:latin typeface="Calibri" panose="020F0502020204030204" pitchFamily="34" charset="0"/>
                <a:ea typeface="Calibri" panose="020F0502020204030204" pitchFamily="34" charset="0"/>
                <a:cs typeface="Calibri" panose="020F0502020204030204" pitchFamily="34" charset="0"/>
              </a:rPr>
              <a:t>entre 2018 y 2023, por </a:t>
            </a:r>
            <a:r>
              <a:rPr lang="es-MX" sz="2400" b="1" dirty="0">
                <a:latin typeface="Calibri" panose="020F0502020204030204" pitchFamily="34" charset="0"/>
                <a:ea typeface="Calibri" panose="020F0502020204030204" pitchFamily="34" charset="0"/>
                <a:cs typeface="Calibri" panose="020F0502020204030204" pitchFamily="34" charset="0"/>
              </a:rPr>
              <a:t>la reducción en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47% </a:t>
            </a:r>
            <a:r>
              <a:rPr lang="es-MX" sz="2400" b="1" dirty="0">
                <a:latin typeface="Calibri" panose="020F0502020204030204" pitchFamily="34" charset="0"/>
                <a:ea typeface="Calibri" panose="020F0502020204030204" pitchFamily="34" charset="0"/>
                <a:cs typeface="Calibri" panose="020F0502020204030204" pitchFamily="34" charset="0"/>
              </a:rPr>
              <a:t>del índice de atractivo geológico y en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45%</a:t>
            </a:r>
            <a:r>
              <a:rPr lang="es-MX" sz="2400" b="1" dirty="0">
                <a:latin typeface="Calibri" panose="020F0502020204030204" pitchFamily="34" charset="0"/>
                <a:ea typeface="Calibri" panose="020F0502020204030204" pitchFamily="34" charset="0"/>
                <a:cs typeface="Calibri" panose="020F0502020204030204" pitchFamily="34" charset="0"/>
              </a:rPr>
              <a:t> en el </a:t>
            </a:r>
            <a:r>
              <a:rPr lang="es-MX" sz="2400" b="1" dirty="0">
                <a:solidFill>
                  <a:schemeClr val="tx1"/>
                </a:solidFill>
                <a:latin typeface="Calibri" panose="020F0502020204030204" pitchFamily="34" charset="0"/>
                <a:ea typeface="Calibri" panose="020F0502020204030204" pitchFamily="34" charset="0"/>
                <a:cs typeface="Calibri" panose="020F0502020204030204" pitchFamily="34" charset="0"/>
              </a:rPr>
              <a:t>índice de percepción de política, siendo</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es-MX" sz="2400" b="1" dirty="0">
                <a:latin typeface="Calibri" panose="020F0502020204030204" pitchFamily="34" charset="0"/>
                <a:ea typeface="Calibri" panose="020F0502020204030204" pitchFamily="34" charset="0"/>
                <a:cs typeface="Calibri" panose="020F0502020204030204" pitchFamily="34" charset="0"/>
              </a:rPr>
              <a:t>la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tramitología y </a:t>
            </a:r>
            <a:r>
              <a:rPr lang="es-MX" sz="2400" b="1" dirty="0">
                <a:latin typeface="Calibri" panose="020F0502020204030204" pitchFamily="34" charset="0"/>
                <a:ea typeface="Calibri" panose="020F0502020204030204" pitchFamily="34" charset="0"/>
                <a:cs typeface="Calibri" panose="020F0502020204030204" pitchFamily="34" charset="0"/>
              </a:rPr>
              <a:t>los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conflictos sociales </a:t>
            </a:r>
            <a:r>
              <a:rPr lang="es-MX" sz="2400" b="1" dirty="0">
                <a:latin typeface="Calibri" panose="020F0502020204030204" pitchFamily="34" charset="0"/>
                <a:ea typeface="Calibri" panose="020F0502020204030204" pitchFamily="34" charset="0"/>
                <a:cs typeface="Calibri" panose="020F0502020204030204" pitchFamily="34" charset="0"/>
              </a:rPr>
              <a:t>los principales obstáculos en este último índice.</a:t>
            </a:r>
            <a:endParaRPr lang="es-MX" sz="2400" b="1" dirty="0">
              <a:solidFill>
                <a:schemeClr val="tx1"/>
              </a:solidFill>
              <a:latin typeface="Calibri" panose="020F0502020204030204" pitchFamily="34" charset="0"/>
              <a:ea typeface="Calibri" panose="020F0502020204030204" pitchFamily="34" charset="0"/>
              <a:cs typeface="Calibri" panose="020F0502020204030204" pitchFamily="34" charset="0"/>
              <a:sym typeface="Calibri"/>
            </a:endParaRPr>
          </a:p>
        </p:txBody>
      </p:sp>
      <mc:AlternateContent xmlns:mc="http://schemas.openxmlformats.org/markup-compatibility/2006" xmlns:a14="http://schemas.microsoft.com/office/drawing/2010/main">
        <mc:Choice Requires="a14">
          <p:sp>
            <p:nvSpPr>
              <p:cNvPr id="10" name="Google Shape;112;p4">
                <a:extLst>
                  <a:ext uri="{FF2B5EF4-FFF2-40B4-BE49-F238E27FC236}">
                    <a16:creationId xmlns:a16="http://schemas.microsoft.com/office/drawing/2014/main" id="{750A42DB-EB44-3871-C72F-6CE6C5EDC326}"/>
                  </a:ext>
                </a:extLst>
              </p:cNvPr>
              <p:cNvSpPr/>
              <p:nvPr/>
            </p:nvSpPr>
            <p:spPr>
              <a:xfrm>
                <a:off x="7670826" y="4222173"/>
                <a:ext cx="4024604" cy="1519519"/>
              </a:xfrm>
              <a:prstGeom prst="wedgeRoundRectCallout">
                <a:avLst>
                  <a:gd name="adj1" fmla="val -50104"/>
                  <a:gd name="adj2" fmla="val 16053"/>
                  <a:gd name="adj3" fmla="val 0"/>
                </a:avLst>
              </a:prstGeom>
              <a:solidFill>
                <a:schemeClr val="lt2"/>
              </a:solidFill>
              <a:ln w="9525" cap="flat" cmpd="sng">
                <a:solidFill>
                  <a:schemeClr val="dk2"/>
                </a:solidFill>
                <a:prstDash val="dash"/>
                <a:round/>
                <a:headEnd type="none" w="sm" len="sm"/>
                <a:tailEnd type="none" w="sm" len="sm"/>
              </a:ln>
            </p:spPr>
            <p:txBody>
              <a:bodyPr spcFirstLastPara="1" wrap="square" lIns="121900" tIns="121900" rIns="121900" bIns="121900" anchor="ctr" anchorCtr="0">
                <a:noAutofit/>
              </a:bodyPr>
              <a:lstStyle/>
              <a:p>
                <a:pPr indent="609585" algn="just">
                  <a:buClr>
                    <a:schemeClr val="dk1"/>
                  </a:buClr>
                  <a:buSzPts val="1100"/>
                </a:pPr>
                <a:r>
                  <a:rPr lang="es-MX" sz="2000" dirty="0">
                    <a:solidFill>
                      <a:schemeClr val="tx1"/>
                    </a:solidFill>
                    <a:latin typeface="Calibri"/>
                    <a:ea typeface="Calibri"/>
                    <a:cs typeface="Calibri"/>
                    <a:sym typeface="Calibri"/>
                  </a:rPr>
                  <a:t>La mala gestión de los conflictos sociales relacionados a la minería actúa</a:t>
                </a:r>
                <a:r>
                  <a:rPr lang="es-ES_tradnl" sz="2000" dirty="0">
                    <a:solidFill>
                      <a:schemeClr val="tx1"/>
                    </a:solidFill>
                    <a:latin typeface="Calibri"/>
                    <a:ea typeface="Calibri"/>
                    <a:cs typeface="Calibri"/>
                    <a:sym typeface="Calibri"/>
                  </a:rPr>
                  <a:t> como desincentivo para la inversión (Fraser </a:t>
                </a:r>
                <a:r>
                  <a:rPr lang="es-ES_tradnl" sz="2000" dirty="0" err="1">
                    <a:solidFill>
                      <a:schemeClr val="tx1"/>
                    </a:solidFill>
                    <a:latin typeface="Calibri"/>
                    <a:ea typeface="Calibri"/>
                    <a:cs typeface="Calibri"/>
                    <a:sym typeface="Calibri"/>
                  </a:rPr>
                  <a:t>Institute</a:t>
                </a:r>
                <a:r>
                  <a:rPr lang="es-ES_tradnl" sz="2000" dirty="0">
                    <a:solidFill>
                      <a:schemeClr val="tx1"/>
                    </a:solidFill>
                    <a:latin typeface="Calibri"/>
                    <a:ea typeface="Calibri"/>
                    <a:cs typeface="Calibri"/>
                    <a:sym typeface="Calibri"/>
                  </a:rPr>
                  <a:t>, 2023)</a:t>
                </a:r>
                <a:r>
                  <a:rPr lang="es-MX" sz="2000" dirty="0">
                    <a:solidFill>
                      <a:schemeClr val="tx1"/>
                    </a:solidFill>
                  </a:rPr>
                  <a:t> </a:t>
                </a:r>
                <a14:m>
                  <m:oMath xmlns:m="http://schemas.openxmlformats.org/officeDocument/2006/math">
                    <m:sSup>
                      <m:sSupPr>
                        <m:ctrlPr>
                          <a:rPr lang="es-MX" sz="2000" i="1" smtClean="0">
                            <a:solidFill>
                              <a:schemeClr val="tx1"/>
                            </a:solidFill>
                            <a:latin typeface="Cambria Math" panose="02040503050406030204" pitchFamily="18" charset="0"/>
                          </a:rPr>
                        </m:ctrlPr>
                      </m:sSupPr>
                      <m:e>
                        <m:r>
                          <a:rPr lang="es-MX" sz="2000" b="0" i="1" smtClean="0">
                            <a:solidFill>
                              <a:schemeClr val="tx1"/>
                            </a:solidFill>
                            <a:latin typeface="Cambria Math" panose="02040503050406030204" pitchFamily="18" charset="0"/>
                          </a:rPr>
                          <m:t>  </m:t>
                        </m:r>
                      </m:e>
                      <m:sup>
                        <m:r>
                          <a:rPr lang="es-MX" sz="2000" b="0" i="1" smtClean="0">
                            <a:solidFill>
                              <a:schemeClr val="tx1"/>
                            </a:solidFill>
                            <a:latin typeface="Cambria Math" panose="02040503050406030204" pitchFamily="18" charset="0"/>
                          </a:rPr>
                          <m:t>1</m:t>
                        </m:r>
                      </m:sup>
                    </m:sSup>
                  </m:oMath>
                </a14:m>
                <a:r>
                  <a:rPr lang="es-ES_tradnl" sz="2000" dirty="0">
                    <a:solidFill>
                      <a:schemeClr val="tx1"/>
                    </a:solidFill>
                    <a:latin typeface="Calibri"/>
                    <a:ea typeface="Calibri"/>
                    <a:cs typeface="Calibri"/>
                    <a:sym typeface="Calibri"/>
                  </a:rPr>
                  <a:t>/</a:t>
                </a:r>
              </a:p>
            </p:txBody>
          </p:sp>
        </mc:Choice>
        <mc:Fallback xmlns="">
          <p:sp>
            <p:nvSpPr>
              <p:cNvPr id="10" name="Google Shape;112;p4">
                <a:extLst>
                  <a:ext uri="{FF2B5EF4-FFF2-40B4-BE49-F238E27FC236}">
                    <a16:creationId xmlns:a16="http://schemas.microsoft.com/office/drawing/2014/main" id="{750A42DB-EB44-3871-C72F-6CE6C5EDC326}"/>
                  </a:ext>
                </a:extLst>
              </p:cNvPr>
              <p:cNvSpPr>
                <a:spLocks noRot="1" noChangeAspect="1" noMove="1" noResize="1" noEditPoints="1" noAdjustHandles="1" noChangeArrowheads="1" noChangeShapeType="1" noTextEdit="1"/>
              </p:cNvSpPr>
              <p:nvPr/>
            </p:nvSpPr>
            <p:spPr>
              <a:xfrm>
                <a:off x="7670826" y="4222173"/>
                <a:ext cx="4024604" cy="1519519"/>
              </a:xfrm>
              <a:prstGeom prst="wedgeRoundRectCallout">
                <a:avLst>
                  <a:gd name="adj1" fmla="val -50104"/>
                  <a:gd name="adj2" fmla="val 16053"/>
                  <a:gd name="adj3" fmla="val 0"/>
                </a:avLst>
              </a:prstGeom>
              <a:blipFill>
                <a:blip r:embed="rId3"/>
                <a:stretch>
                  <a:fillRect l="-452" t="-5179" r="-602" b="-9960"/>
                </a:stretch>
              </a:blipFill>
              <a:ln w="9525" cap="flat" cmpd="sng">
                <a:solidFill>
                  <a:schemeClr val="dk2"/>
                </a:solidFill>
                <a:prstDash val="dash"/>
                <a:round/>
                <a:headEnd type="none" w="sm" len="sm"/>
                <a:tailEnd type="none" w="sm" len="sm"/>
              </a:ln>
            </p:spPr>
            <p:txBody>
              <a:bodyPr/>
              <a:lstStyle/>
              <a:p>
                <a:r>
                  <a:rPr lang="es-PE">
                    <a:noFill/>
                  </a:rPr>
                  <a:t> </a:t>
                </a:r>
              </a:p>
            </p:txBody>
          </p:sp>
        </mc:Fallback>
      </mc:AlternateContent>
      <p:sp>
        <p:nvSpPr>
          <p:cNvPr id="11" name="CuadroTexto 10">
            <a:extLst>
              <a:ext uri="{FF2B5EF4-FFF2-40B4-BE49-F238E27FC236}">
                <a16:creationId xmlns:a16="http://schemas.microsoft.com/office/drawing/2014/main" id="{564D793A-3A52-AAA5-46E5-6AEE17469200}"/>
              </a:ext>
            </a:extLst>
          </p:cNvPr>
          <p:cNvSpPr txBox="1"/>
          <p:nvPr/>
        </p:nvSpPr>
        <p:spPr>
          <a:xfrm>
            <a:off x="7316140" y="5836494"/>
            <a:ext cx="4379290" cy="382156"/>
          </a:xfrm>
          <a:prstGeom prst="rect">
            <a:avLst/>
          </a:prstGeom>
          <a:noFill/>
        </p:spPr>
        <p:txBody>
          <a:bodyPr wrap="square">
            <a:spAutoFit/>
          </a:bodyPr>
          <a:lstStyle/>
          <a:p>
            <a:pPr marL="304792">
              <a:lnSpc>
                <a:spcPct val="107000"/>
              </a:lnSpc>
              <a:spcAft>
                <a:spcPts val="1067"/>
              </a:spcAft>
            </a:pPr>
            <a:r>
              <a:rPr lang="es-ES" sz="900" b="1" dirty="0">
                <a:latin typeface="Calibri" panose="020F0502020204030204" pitchFamily="34" charset="0"/>
                <a:ea typeface="Calibri" panose="020F0502020204030204" pitchFamily="34" charset="0"/>
                <a:cs typeface="Times New Roman" panose="02020603050405020304" pitchFamily="18" charset="0"/>
              </a:rPr>
              <a:t>1/</a:t>
            </a:r>
            <a:r>
              <a:rPr lang="es-ES" sz="900" dirty="0">
                <a:solidFill>
                  <a:schemeClr val="tx1"/>
                </a:solidFill>
                <a:latin typeface="Calibri" panose="020F0502020204030204" pitchFamily="34" charset="0"/>
                <a:ea typeface="Calibri" panose="020F0502020204030204" pitchFamily="34" charset="0"/>
                <a:cs typeface="Times New Roman" panose="02020603050405020304" pitchFamily="18" charset="0"/>
              </a:rPr>
              <a:t> Considera la respuesta brindada por </a:t>
            </a:r>
            <a:r>
              <a:rPr lang="es-ES" sz="900" dirty="0">
                <a:latin typeface="Calibri" panose="020F0502020204030204" pitchFamily="34" charset="0"/>
                <a:ea typeface="Calibri" panose="020F0502020204030204" pitchFamily="34" charset="0"/>
                <a:cs typeface="Times New Roman" panose="02020603050405020304" pitchFamily="18" charset="0"/>
              </a:rPr>
              <a:t>del presidente de una empresa productora de más de USD 50 millones.</a:t>
            </a:r>
            <a:endParaRPr lang="es-PE" sz="105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3" name="Imagen 12">
            <a:extLst>
              <a:ext uri="{FF2B5EF4-FFF2-40B4-BE49-F238E27FC236}">
                <a16:creationId xmlns:a16="http://schemas.microsoft.com/office/drawing/2014/main" id="{440CCFD2-DFB1-14F6-D466-A3688EA4657A}"/>
              </a:ext>
            </a:extLst>
          </p:cNvPr>
          <p:cNvPicPr>
            <a:picLocks noChangeAspect="1"/>
          </p:cNvPicPr>
          <p:nvPr/>
        </p:nvPicPr>
        <p:blipFill>
          <a:blip r:embed="rId4"/>
          <a:stretch>
            <a:fillRect/>
          </a:stretch>
        </p:blipFill>
        <p:spPr>
          <a:xfrm flipH="1">
            <a:off x="7853035" y="4182865"/>
            <a:ext cx="379513" cy="379513"/>
          </a:xfrm>
          <a:prstGeom prst="rect">
            <a:avLst/>
          </a:prstGeom>
        </p:spPr>
      </p:pic>
      <mc:AlternateContent xmlns:mc="http://schemas.openxmlformats.org/markup-compatibility/2006" xmlns:a14="http://schemas.microsoft.com/office/drawing/2010/main">
        <mc:Choice Requires="a14">
          <p:sp>
            <p:nvSpPr>
              <p:cNvPr id="14" name="Google Shape;112;p4">
                <a:extLst>
                  <a:ext uri="{FF2B5EF4-FFF2-40B4-BE49-F238E27FC236}">
                    <a16:creationId xmlns:a16="http://schemas.microsoft.com/office/drawing/2014/main" id="{253E40F0-991E-9218-2145-ABBF5B2A2DAF}"/>
                  </a:ext>
                </a:extLst>
              </p:cNvPr>
              <p:cNvSpPr/>
              <p:nvPr/>
            </p:nvSpPr>
            <p:spPr>
              <a:xfrm>
                <a:off x="7670826" y="2306613"/>
                <a:ext cx="4024604" cy="1309949"/>
              </a:xfrm>
              <a:prstGeom prst="wedgeRoundRectCallout">
                <a:avLst>
                  <a:gd name="adj1" fmla="val -50104"/>
                  <a:gd name="adj2" fmla="val 16053"/>
                  <a:gd name="adj3" fmla="val 0"/>
                </a:avLst>
              </a:prstGeom>
              <a:solidFill>
                <a:schemeClr val="lt2"/>
              </a:solidFill>
              <a:ln w="9525" cap="flat" cmpd="sng">
                <a:solidFill>
                  <a:schemeClr val="dk2"/>
                </a:solidFill>
                <a:prstDash val="dash"/>
                <a:round/>
                <a:headEnd type="none" w="sm" len="sm"/>
                <a:tailEnd type="none" w="sm" len="sm"/>
              </a:ln>
            </p:spPr>
            <p:txBody>
              <a:bodyPr spcFirstLastPara="1" wrap="square" lIns="121900" tIns="121900" rIns="121900" bIns="121900" anchor="ctr" anchorCtr="0">
                <a:noAutofit/>
              </a:bodyPr>
              <a:lstStyle/>
              <a:p>
                <a:pPr indent="609585" algn="just">
                  <a:buClr>
                    <a:schemeClr val="dk1"/>
                  </a:buClr>
                  <a:buSzPts val="1100"/>
                </a:pPr>
                <a:r>
                  <a:rPr lang="es-MX" sz="2000" dirty="0">
                    <a:solidFill>
                      <a:schemeClr val="tx1"/>
                    </a:solidFill>
                    <a:latin typeface="Calibri"/>
                    <a:ea typeface="Calibri"/>
                    <a:cs typeface="Calibri"/>
                    <a:sym typeface="Calibri"/>
                  </a:rPr>
                  <a:t>El retraso en la obtención de permisos es exacerbado por oposición política y regional </a:t>
                </a:r>
                <a:r>
                  <a:rPr lang="es-ES_tradnl" sz="2000" dirty="0">
                    <a:solidFill>
                      <a:schemeClr val="tx1"/>
                    </a:solidFill>
                    <a:latin typeface="Calibri"/>
                    <a:ea typeface="Calibri"/>
                    <a:cs typeface="Calibri"/>
                    <a:sym typeface="Calibri"/>
                  </a:rPr>
                  <a:t>(Fraser </a:t>
                </a:r>
                <a:r>
                  <a:rPr lang="es-ES_tradnl" sz="2000" dirty="0" err="1">
                    <a:solidFill>
                      <a:schemeClr val="tx1"/>
                    </a:solidFill>
                    <a:latin typeface="Calibri"/>
                    <a:ea typeface="Calibri"/>
                    <a:cs typeface="Calibri"/>
                    <a:sym typeface="Calibri"/>
                  </a:rPr>
                  <a:t>Institute</a:t>
                </a:r>
                <a:r>
                  <a:rPr lang="es-ES_tradnl" sz="2000" dirty="0">
                    <a:solidFill>
                      <a:schemeClr val="tx1"/>
                    </a:solidFill>
                    <a:latin typeface="Calibri"/>
                    <a:ea typeface="Calibri"/>
                    <a:cs typeface="Calibri"/>
                    <a:sym typeface="Calibri"/>
                  </a:rPr>
                  <a:t>, 2023)</a:t>
                </a:r>
                <a:r>
                  <a:rPr lang="es-MX" sz="2000" dirty="0">
                    <a:solidFill>
                      <a:schemeClr val="tx1"/>
                    </a:solidFill>
                  </a:rPr>
                  <a:t> </a:t>
                </a:r>
                <a14:m>
                  <m:oMath xmlns:m="http://schemas.openxmlformats.org/officeDocument/2006/math">
                    <m:sSup>
                      <m:sSupPr>
                        <m:ctrlPr>
                          <a:rPr lang="es-MX" sz="2000" i="1">
                            <a:solidFill>
                              <a:schemeClr val="tx1"/>
                            </a:solidFill>
                            <a:latin typeface="Cambria Math" panose="02040503050406030204" pitchFamily="18" charset="0"/>
                          </a:rPr>
                        </m:ctrlPr>
                      </m:sSupPr>
                      <m:e>
                        <m:r>
                          <a:rPr lang="es-MX" sz="2000" i="1">
                            <a:solidFill>
                              <a:schemeClr val="tx1"/>
                            </a:solidFill>
                            <a:latin typeface="Cambria Math" panose="02040503050406030204" pitchFamily="18" charset="0"/>
                          </a:rPr>
                          <m:t>  </m:t>
                        </m:r>
                      </m:e>
                      <m:sup>
                        <m:r>
                          <a:rPr lang="es-MX" sz="2000" i="1">
                            <a:solidFill>
                              <a:schemeClr val="tx1"/>
                            </a:solidFill>
                            <a:latin typeface="Cambria Math" panose="02040503050406030204" pitchFamily="18" charset="0"/>
                          </a:rPr>
                          <m:t>1</m:t>
                        </m:r>
                      </m:sup>
                    </m:sSup>
                  </m:oMath>
                </a14:m>
                <a:r>
                  <a:rPr lang="es-ES_tradnl" sz="2000" dirty="0">
                    <a:solidFill>
                      <a:schemeClr val="tx1"/>
                    </a:solidFill>
                    <a:latin typeface="Calibri"/>
                    <a:ea typeface="Calibri"/>
                    <a:cs typeface="Calibri"/>
                    <a:sym typeface="Calibri"/>
                  </a:rPr>
                  <a:t>/</a:t>
                </a:r>
              </a:p>
            </p:txBody>
          </p:sp>
        </mc:Choice>
        <mc:Fallback xmlns="">
          <p:sp>
            <p:nvSpPr>
              <p:cNvPr id="14" name="Google Shape;112;p4">
                <a:extLst>
                  <a:ext uri="{FF2B5EF4-FFF2-40B4-BE49-F238E27FC236}">
                    <a16:creationId xmlns:a16="http://schemas.microsoft.com/office/drawing/2014/main" id="{253E40F0-991E-9218-2145-ABBF5B2A2DAF}"/>
                  </a:ext>
                </a:extLst>
              </p:cNvPr>
              <p:cNvSpPr>
                <a:spLocks noRot="1" noChangeAspect="1" noMove="1" noResize="1" noEditPoints="1" noAdjustHandles="1" noChangeArrowheads="1" noChangeShapeType="1" noTextEdit="1"/>
              </p:cNvSpPr>
              <p:nvPr/>
            </p:nvSpPr>
            <p:spPr>
              <a:xfrm>
                <a:off x="7670826" y="2306613"/>
                <a:ext cx="4024604" cy="1309949"/>
              </a:xfrm>
              <a:prstGeom prst="wedgeRoundRectCallout">
                <a:avLst>
                  <a:gd name="adj1" fmla="val -50104"/>
                  <a:gd name="adj2" fmla="val 16053"/>
                  <a:gd name="adj3" fmla="val 0"/>
                </a:avLst>
              </a:prstGeom>
              <a:blipFill>
                <a:blip r:embed="rId5"/>
                <a:stretch>
                  <a:fillRect l="-452" t="-1843" r="-602" b="-7834"/>
                </a:stretch>
              </a:blipFill>
              <a:ln w="9525" cap="flat" cmpd="sng">
                <a:solidFill>
                  <a:schemeClr val="dk2"/>
                </a:solidFill>
                <a:prstDash val="dash"/>
                <a:round/>
                <a:headEnd type="none" w="sm" len="sm"/>
                <a:tailEnd type="none" w="sm" len="sm"/>
              </a:ln>
            </p:spPr>
            <p:txBody>
              <a:bodyPr/>
              <a:lstStyle/>
              <a:p>
                <a:r>
                  <a:rPr lang="es-PE">
                    <a:noFill/>
                  </a:rPr>
                  <a:t> </a:t>
                </a:r>
              </a:p>
            </p:txBody>
          </p:sp>
        </mc:Fallback>
      </mc:AlternateContent>
      <p:sp>
        <p:nvSpPr>
          <p:cNvPr id="19" name="Google Shape;101;p3">
            <a:extLst>
              <a:ext uri="{FF2B5EF4-FFF2-40B4-BE49-F238E27FC236}">
                <a16:creationId xmlns:a16="http://schemas.microsoft.com/office/drawing/2014/main" id="{5288A8BC-2F8B-B542-A373-C303D6385548}"/>
              </a:ext>
            </a:extLst>
          </p:cNvPr>
          <p:cNvSpPr txBox="1"/>
          <p:nvPr/>
        </p:nvSpPr>
        <p:spPr>
          <a:xfrm>
            <a:off x="453841" y="1899634"/>
            <a:ext cx="6649113" cy="923289"/>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Índice de Atracción a las inversiones mineras, 2018-2023</a:t>
            </a:r>
            <a:endParaRPr sz="2200" b="1" dirty="0">
              <a:latin typeface="Calibri"/>
              <a:ea typeface="Calibri"/>
              <a:cs typeface="Calibri"/>
              <a:sym typeface="Calibri"/>
            </a:endParaRPr>
          </a:p>
        </p:txBody>
      </p:sp>
      <p:sp>
        <p:nvSpPr>
          <p:cNvPr id="18" name="CuadroTexto 17">
            <a:extLst>
              <a:ext uri="{FF2B5EF4-FFF2-40B4-BE49-F238E27FC236}">
                <a16:creationId xmlns:a16="http://schemas.microsoft.com/office/drawing/2014/main" id="{E74F48E8-CC11-44ED-E011-6D7C893EB0E4}"/>
              </a:ext>
            </a:extLst>
          </p:cNvPr>
          <p:cNvSpPr txBox="1"/>
          <p:nvPr/>
        </p:nvSpPr>
        <p:spPr>
          <a:xfrm>
            <a:off x="2096416" y="6035808"/>
            <a:ext cx="3007168"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Instituto Fraser.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22" name="CuadroTexto 21">
            <a:extLst>
              <a:ext uri="{FF2B5EF4-FFF2-40B4-BE49-F238E27FC236}">
                <a16:creationId xmlns:a16="http://schemas.microsoft.com/office/drawing/2014/main" id="{25D5A13C-8E8D-EDA2-E765-F25DCB6890BC}"/>
              </a:ext>
            </a:extLst>
          </p:cNvPr>
          <p:cNvSpPr txBox="1"/>
          <p:nvPr/>
        </p:nvSpPr>
        <p:spPr>
          <a:xfrm>
            <a:off x="-230109" y="6264335"/>
            <a:ext cx="7488179" cy="530338"/>
          </a:xfrm>
          <a:prstGeom prst="rect">
            <a:avLst/>
          </a:prstGeom>
          <a:noFill/>
        </p:spPr>
        <p:txBody>
          <a:bodyPr wrap="square">
            <a:spAutoFit/>
          </a:bodyPr>
          <a:lstStyle/>
          <a:p>
            <a:pPr marL="304792">
              <a:lnSpc>
                <a:spcPct val="107000"/>
              </a:lnSpc>
              <a:spcAft>
                <a:spcPts val="1067"/>
              </a:spcAft>
            </a:pPr>
            <a:r>
              <a:rPr lang="es-ES" sz="900" b="1" dirty="0">
                <a:latin typeface="Calibri" panose="020F0502020204030204" pitchFamily="34" charset="0"/>
                <a:ea typeface="Calibri" panose="020F0502020204030204" pitchFamily="34" charset="0"/>
                <a:cs typeface="Times New Roman" panose="02020603050405020304" pitchFamily="18" charset="0"/>
              </a:rPr>
              <a:t>* </a:t>
            </a:r>
            <a:r>
              <a:rPr lang="es-ES" sz="900" dirty="0">
                <a:latin typeface="Calibri" panose="020F0502020204030204" pitchFamily="34" charset="0"/>
                <a:ea typeface="Calibri" panose="020F0502020204030204" pitchFamily="34" charset="0"/>
                <a:cs typeface="Times New Roman" panose="02020603050405020304" pitchFamily="18" charset="0"/>
              </a:rPr>
              <a:t>Se construye ponderando los resultados del índice de percepción política (40%), que considera la estabilidad política, regulaciones ambientales, problemas de acceso a la tierra, duplicación regulatoria, entre otros; y el índice de atractivo geológico (60%), que considera el potencial minero considerando un régimen de buenas prácticas</a:t>
            </a:r>
            <a:endParaRPr lang="es-PE" sz="1050" dirty="0">
              <a:latin typeface="Calibri" panose="020F0502020204030204" pitchFamily="34" charset="0"/>
              <a:ea typeface="Calibri" panose="020F0502020204030204" pitchFamily="34" charset="0"/>
              <a:cs typeface="Times New Roman" panose="02020603050405020304" pitchFamily="18" charset="0"/>
            </a:endParaRPr>
          </a:p>
        </p:txBody>
      </p:sp>
      <p:sp>
        <p:nvSpPr>
          <p:cNvPr id="24" name="CuadroTexto 23">
            <a:extLst>
              <a:ext uri="{FF2B5EF4-FFF2-40B4-BE49-F238E27FC236}">
                <a16:creationId xmlns:a16="http://schemas.microsoft.com/office/drawing/2014/main" id="{2DF7F756-F52A-028E-88AD-DAA38F243AE9}"/>
              </a:ext>
            </a:extLst>
          </p:cNvPr>
          <p:cNvSpPr txBox="1"/>
          <p:nvPr/>
        </p:nvSpPr>
        <p:spPr>
          <a:xfrm>
            <a:off x="7378531" y="3644246"/>
            <a:ext cx="4379290" cy="382156"/>
          </a:xfrm>
          <a:prstGeom prst="rect">
            <a:avLst/>
          </a:prstGeom>
          <a:noFill/>
        </p:spPr>
        <p:txBody>
          <a:bodyPr wrap="square">
            <a:spAutoFit/>
          </a:bodyPr>
          <a:lstStyle/>
          <a:p>
            <a:pPr marL="304792">
              <a:lnSpc>
                <a:spcPct val="107000"/>
              </a:lnSpc>
              <a:spcAft>
                <a:spcPts val="1067"/>
              </a:spcAft>
            </a:pPr>
            <a:r>
              <a:rPr lang="es-ES" sz="900" dirty="0">
                <a:solidFill>
                  <a:schemeClr val="tx1"/>
                </a:solidFill>
                <a:latin typeface="Calibri" panose="020F0502020204030204" pitchFamily="34" charset="0"/>
                <a:ea typeface="Calibri" panose="020F0502020204030204" pitchFamily="34" charset="0"/>
                <a:cs typeface="Times New Roman" panose="02020603050405020304" pitchFamily="18" charset="0"/>
              </a:rPr>
              <a:t>1/ Considera la respuesta brindada del vicepresidente de una empresa de exploración.</a:t>
            </a:r>
            <a:endParaRPr lang="es-PE" sz="105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Imagen 2">
            <a:extLst>
              <a:ext uri="{FF2B5EF4-FFF2-40B4-BE49-F238E27FC236}">
                <a16:creationId xmlns:a16="http://schemas.microsoft.com/office/drawing/2014/main" id="{7C928507-F417-6F7B-01DB-28AED642AB6C}"/>
              </a:ext>
            </a:extLst>
          </p:cNvPr>
          <p:cNvPicPr>
            <a:picLocks noChangeAspect="1"/>
          </p:cNvPicPr>
          <p:nvPr/>
        </p:nvPicPr>
        <p:blipFill>
          <a:blip r:embed="rId6"/>
          <a:stretch>
            <a:fillRect/>
          </a:stretch>
        </p:blipFill>
        <p:spPr>
          <a:xfrm>
            <a:off x="135700" y="2306613"/>
            <a:ext cx="6815919" cy="3798137"/>
          </a:xfrm>
          <a:prstGeom prst="rect">
            <a:avLst/>
          </a:prstGeom>
        </p:spPr>
      </p:pic>
      <p:pic>
        <p:nvPicPr>
          <p:cNvPr id="4" name="Imagen 3">
            <a:extLst>
              <a:ext uri="{FF2B5EF4-FFF2-40B4-BE49-F238E27FC236}">
                <a16:creationId xmlns:a16="http://schemas.microsoft.com/office/drawing/2014/main" id="{3BF21351-E4EE-E123-2E3D-F321DAF0E7D3}"/>
              </a:ext>
            </a:extLst>
          </p:cNvPr>
          <p:cNvPicPr>
            <a:picLocks noChangeAspect="1"/>
          </p:cNvPicPr>
          <p:nvPr/>
        </p:nvPicPr>
        <p:blipFill>
          <a:blip r:embed="rId4"/>
          <a:stretch>
            <a:fillRect/>
          </a:stretch>
        </p:blipFill>
        <p:spPr>
          <a:xfrm flipH="1">
            <a:off x="7853035" y="2278929"/>
            <a:ext cx="379513" cy="379513"/>
          </a:xfrm>
          <a:prstGeom prst="rect">
            <a:avLst/>
          </a:prstGeom>
        </p:spPr>
      </p:pic>
    </p:spTree>
    <p:extLst>
      <p:ext uri="{BB962C8B-B14F-4D97-AF65-F5344CB8AC3E}">
        <p14:creationId xmlns:p14="http://schemas.microsoft.com/office/powerpoint/2010/main" val="988533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8</a:t>
            </a:fld>
            <a:endParaRPr/>
          </a:p>
        </p:txBody>
      </p:sp>
      <p:sp>
        <p:nvSpPr>
          <p:cNvPr id="8" name="CuadroTexto 7">
            <a:extLst>
              <a:ext uri="{FF2B5EF4-FFF2-40B4-BE49-F238E27FC236}">
                <a16:creationId xmlns:a16="http://schemas.microsoft.com/office/drawing/2014/main" id="{C6A57927-CFFF-F781-8C03-A7134CB56484}"/>
              </a:ext>
            </a:extLst>
          </p:cNvPr>
          <p:cNvSpPr txBox="1"/>
          <p:nvPr/>
        </p:nvSpPr>
        <p:spPr>
          <a:xfrm>
            <a:off x="1101179" y="6462569"/>
            <a:ext cx="3964821"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MINEM (2024).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500" y="614821"/>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sp>
        <p:nvSpPr>
          <p:cNvPr id="10" name="Google Shape;92;p3">
            <a:extLst>
              <a:ext uri="{FF2B5EF4-FFF2-40B4-BE49-F238E27FC236}">
                <a16:creationId xmlns:a16="http://schemas.microsoft.com/office/drawing/2014/main" id="{F7DF2700-AD3A-B285-61B9-0A9B322A98B0}"/>
              </a:ext>
            </a:extLst>
          </p:cNvPr>
          <p:cNvSpPr txBox="1"/>
          <p:nvPr/>
        </p:nvSpPr>
        <p:spPr>
          <a:xfrm>
            <a:off x="135700" y="453105"/>
            <a:ext cx="11880800" cy="984845"/>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latin typeface="Calibri" panose="020F0502020204030204" pitchFamily="34" charset="0"/>
                <a:ea typeface="Calibri" panose="020F0502020204030204" pitchFamily="34" charset="0"/>
                <a:cs typeface="Calibri" panose="020F0502020204030204" pitchFamily="34" charset="0"/>
              </a:rPr>
              <a:t>Actualmente, hay una cartera de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51 proyectos mineros</a:t>
            </a:r>
            <a:r>
              <a:rPr lang="es-MX" sz="2400" b="1" dirty="0">
                <a:latin typeface="Calibri" panose="020F0502020204030204" pitchFamily="34" charset="0"/>
                <a:ea typeface="Calibri" panose="020F0502020204030204" pitchFamily="34" charset="0"/>
                <a:cs typeface="Calibri" panose="020F0502020204030204" pitchFamily="34" charset="0"/>
              </a:rPr>
              <a:t>, siendo los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cupríferos</a:t>
            </a:r>
            <a:r>
              <a:rPr lang="es-MX" sz="2400" b="1" dirty="0">
                <a:latin typeface="Calibri" panose="020F0502020204030204" pitchFamily="34" charset="0"/>
                <a:ea typeface="Calibri" panose="020F0502020204030204" pitchFamily="34" charset="0"/>
                <a:cs typeface="Calibri" panose="020F0502020204030204" pitchFamily="34" charset="0"/>
              </a:rPr>
              <a:t> los que concentran el </a:t>
            </a:r>
            <a:r>
              <a:rPr lang="es-MX" sz="2400" b="1" dirty="0">
                <a:solidFill>
                  <a:srgbClr val="C00000"/>
                </a:solidFill>
                <a:latin typeface="Calibri" panose="020F0502020204030204" pitchFamily="34" charset="0"/>
                <a:ea typeface="Calibri" panose="020F0502020204030204" pitchFamily="34" charset="0"/>
                <a:cs typeface="Calibri" panose="020F0502020204030204" pitchFamily="34" charset="0"/>
              </a:rPr>
              <a:t>73%</a:t>
            </a:r>
            <a:r>
              <a:rPr lang="es-MX" sz="2400" b="1" dirty="0">
                <a:latin typeface="Calibri" panose="020F0502020204030204" pitchFamily="34" charset="0"/>
                <a:ea typeface="Calibri" panose="020F0502020204030204" pitchFamily="34" charset="0"/>
                <a:cs typeface="Calibri" panose="020F0502020204030204" pitchFamily="34" charset="0"/>
              </a:rPr>
              <a:t> del total de la inversión. </a:t>
            </a:r>
            <a:endParaRPr lang="es-MX" sz="2400" b="1" dirty="0">
              <a:solidFill>
                <a:schemeClr val="tx1"/>
              </a:solidFill>
              <a:latin typeface="Calibri" panose="020F0502020204030204" pitchFamily="34" charset="0"/>
              <a:ea typeface="Calibri" panose="020F0502020204030204" pitchFamily="34" charset="0"/>
              <a:cs typeface="Calibri" panose="020F0502020204030204" pitchFamily="34" charset="0"/>
              <a:sym typeface="Calibri"/>
            </a:endParaRPr>
          </a:p>
        </p:txBody>
      </p:sp>
      <p:graphicFrame>
        <p:nvGraphicFramePr>
          <p:cNvPr id="36" name="Tabla 35">
            <a:extLst>
              <a:ext uri="{FF2B5EF4-FFF2-40B4-BE49-F238E27FC236}">
                <a16:creationId xmlns:a16="http://schemas.microsoft.com/office/drawing/2014/main" id="{6E11B66C-5AFE-4F71-677F-94F97C14BA5F}"/>
              </a:ext>
            </a:extLst>
          </p:cNvPr>
          <p:cNvGraphicFramePr>
            <a:graphicFrameLocks noGrp="1"/>
          </p:cNvGraphicFramePr>
          <p:nvPr>
            <p:extLst>
              <p:ext uri="{D42A27DB-BD31-4B8C-83A1-F6EECF244321}">
                <p14:modId xmlns:p14="http://schemas.microsoft.com/office/powerpoint/2010/main" val="1072357790"/>
              </p:ext>
            </p:extLst>
          </p:nvPr>
        </p:nvGraphicFramePr>
        <p:xfrm>
          <a:off x="414828" y="1986294"/>
          <a:ext cx="4938346" cy="4325084"/>
        </p:xfrm>
        <a:graphic>
          <a:graphicData uri="http://schemas.openxmlformats.org/drawingml/2006/table">
            <a:tbl>
              <a:tblPr/>
              <a:tblGrid>
                <a:gridCol w="987669">
                  <a:extLst>
                    <a:ext uri="{9D8B030D-6E8A-4147-A177-3AD203B41FA5}">
                      <a16:colId xmlns:a16="http://schemas.microsoft.com/office/drawing/2014/main" val="3018069874"/>
                    </a:ext>
                  </a:extLst>
                </a:gridCol>
                <a:gridCol w="825805">
                  <a:extLst>
                    <a:ext uri="{9D8B030D-6E8A-4147-A177-3AD203B41FA5}">
                      <a16:colId xmlns:a16="http://schemas.microsoft.com/office/drawing/2014/main" val="298056463"/>
                    </a:ext>
                  </a:extLst>
                </a:gridCol>
                <a:gridCol w="957730">
                  <a:extLst>
                    <a:ext uri="{9D8B030D-6E8A-4147-A177-3AD203B41FA5}">
                      <a16:colId xmlns:a16="http://schemas.microsoft.com/office/drawing/2014/main" val="333688024"/>
                    </a:ext>
                  </a:extLst>
                </a:gridCol>
                <a:gridCol w="989728">
                  <a:extLst>
                    <a:ext uri="{9D8B030D-6E8A-4147-A177-3AD203B41FA5}">
                      <a16:colId xmlns:a16="http://schemas.microsoft.com/office/drawing/2014/main" val="1406966647"/>
                    </a:ext>
                  </a:extLst>
                </a:gridCol>
                <a:gridCol w="1177414">
                  <a:extLst>
                    <a:ext uri="{9D8B030D-6E8A-4147-A177-3AD203B41FA5}">
                      <a16:colId xmlns:a16="http://schemas.microsoft.com/office/drawing/2014/main" val="4235901220"/>
                    </a:ext>
                  </a:extLst>
                </a:gridCol>
              </a:tblGrid>
              <a:tr h="663132">
                <a:tc>
                  <a:txBody>
                    <a:bodyPr/>
                    <a:lstStyle/>
                    <a:p>
                      <a:pPr algn="ctr" rtl="0" fontAlgn="ctr"/>
                      <a:r>
                        <a:rPr lang="es-PE" sz="1000" b="1" u="none" strike="noStrike" dirty="0">
                          <a:solidFill>
                            <a:schemeClr val="bg1"/>
                          </a:solidFill>
                          <a:effectLst/>
                        </a:rPr>
                        <a:t>Departamento</a:t>
                      </a:r>
                      <a:endParaRPr lang="es-PE" sz="1000" b="1" i="0" u="none" strike="noStrike" dirty="0">
                        <a:solidFill>
                          <a:schemeClr val="bg1"/>
                        </a:solidFill>
                        <a:effectLst/>
                        <a:latin typeface="Arial" panose="020B0604020202020204" pitchFamily="34" charset="0"/>
                      </a:endParaRPr>
                    </a:p>
                  </a:txBody>
                  <a:tcPr marL="7451" marR="7451" marT="7451" marB="0" anchor="ctr">
                    <a:solidFill>
                      <a:srgbClr val="C00000"/>
                    </a:solidFill>
                  </a:tcPr>
                </a:tc>
                <a:tc>
                  <a:txBody>
                    <a:bodyPr/>
                    <a:lstStyle/>
                    <a:p>
                      <a:pPr algn="ctr" rtl="0" fontAlgn="ctr"/>
                      <a:r>
                        <a:rPr lang="es-PE" sz="1000" b="1" u="none" strike="noStrike" dirty="0">
                          <a:solidFill>
                            <a:schemeClr val="bg1"/>
                          </a:solidFill>
                          <a:effectLst/>
                        </a:rPr>
                        <a:t># Proyectos mineros</a:t>
                      </a:r>
                      <a:endParaRPr lang="es-PE" sz="1000" b="1" i="0" u="none" strike="noStrike" dirty="0">
                        <a:solidFill>
                          <a:schemeClr val="bg1"/>
                        </a:solidFill>
                        <a:effectLst/>
                        <a:latin typeface="Arial" panose="020B0604020202020204" pitchFamily="34" charset="0"/>
                      </a:endParaRPr>
                    </a:p>
                  </a:txBody>
                  <a:tcPr marL="7451" marR="7451" marT="7451" marB="0" anchor="ctr">
                    <a:solidFill>
                      <a:srgbClr val="C00000"/>
                    </a:solidFill>
                  </a:tcPr>
                </a:tc>
                <a:tc>
                  <a:txBody>
                    <a:bodyPr/>
                    <a:lstStyle/>
                    <a:p>
                      <a:pPr algn="ctr" rtl="0" fontAlgn="ctr"/>
                      <a:r>
                        <a:rPr lang="es-PE" sz="1000" b="1" u="none" strike="noStrike" dirty="0">
                          <a:solidFill>
                            <a:schemeClr val="bg1"/>
                          </a:solidFill>
                          <a:effectLst/>
                        </a:rPr>
                        <a:t>% del total de proyectos</a:t>
                      </a:r>
                      <a:endParaRPr lang="es-PE" sz="1000" b="1" i="0" u="none" strike="noStrike" dirty="0">
                        <a:solidFill>
                          <a:schemeClr val="bg1"/>
                        </a:solidFill>
                        <a:effectLst/>
                        <a:latin typeface="Arial" panose="020B0604020202020204" pitchFamily="34" charset="0"/>
                      </a:endParaRPr>
                    </a:p>
                  </a:txBody>
                  <a:tcPr marL="7451" marR="7451" marT="7451" marB="0" anchor="ctr">
                    <a:solidFill>
                      <a:srgbClr val="C00000"/>
                    </a:solidFill>
                  </a:tcPr>
                </a:tc>
                <a:tc>
                  <a:txBody>
                    <a:bodyPr/>
                    <a:lstStyle/>
                    <a:p>
                      <a:pPr algn="ctr" rtl="0" fontAlgn="ctr"/>
                      <a:r>
                        <a:rPr lang="es-PE" sz="1000" b="1" u="none" strike="noStrike" dirty="0">
                          <a:solidFill>
                            <a:schemeClr val="bg1"/>
                          </a:solidFill>
                          <a:effectLst/>
                        </a:rPr>
                        <a:t>Inversión (USD millones)</a:t>
                      </a:r>
                      <a:endParaRPr lang="es-PE" sz="1000" b="1" i="0" u="none" strike="noStrike" dirty="0">
                        <a:solidFill>
                          <a:schemeClr val="bg1"/>
                        </a:solidFill>
                        <a:effectLst/>
                        <a:latin typeface="Arial" panose="020B0604020202020204" pitchFamily="34" charset="0"/>
                      </a:endParaRPr>
                    </a:p>
                  </a:txBody>
                  <a:tcPr marL="7451" marR="7451" marT="7451" marB="0" anchor="ctr">
                    <a:solidFill>
                      <a:srgbClr val="C00000"/>
                    </a:solidFill>
                  </a:tcPr>
                </a:tc>
                <a:tc>
                  <a:txBody>
                    <a:bodyPr/>
                    <a:lstStyle/>
                    <a:p>
                      <a:pPr algn="ctr" rtl="0" fontAlgn="ctr"/>
                      <a:r>
                        <a:rPr lang="es-PE" sz="1000" b="1" i="0" u="none" strike="noStrike" dirty="0">
                          <a:solidFill>
                            <a:schemeClr val="bg1"/>
                          </a:solidFill>
                          <a:effectLst/>
                          <a:latin typeface="Arial" panose="020B0604020202020204" pitchFamily="34" charset="0"/>
                        </a:rPr>
                        <a:t>% del total de la inversión</a:t>
                      </a:r>
                    </a:p>
                  </a:txBody>
                  <a:tcPr marL="7451" marR="7451" marT="7451" marB="0" anchor="ctr">
                    <a:solidFill>
                      <a:srgbClr val="C00000"/>
                    </a:solidFill>
                  </a:tcPr>
                </a:tc>
                <a:extLst>
                  <a:ext uri="{0D108BD9-81ED-4DB2-BD59-A6C34878D82A}">
                    <a16:rowId xmlns:a16="http://schemas.microsoft.com/office/drawing/2014/main" val="265768932"/>
                  </a:ext>
                </a:extLst>
              </a:tr>
              <a:tr h="186273">
                <a:tc>
                  <a:txBody>
                    <a:bodyPr/>
                    <a:lstStyle/>
                    <a:p>
                      <a:pPr algn="ctr" rtl="0" fontAlgn="ctr"/>
                      <a:r>
                        <a:rPr lang="es-PE" sz="1000" u="none" strike="noStrike" dirty="0">
                          <a:effectLst/>
                        </a:rPr>
                        <a:t>Apurímac</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8</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15,7%</a:t>
                      </a:r>
                      <a:endParaRPr lang="es-PE" sz="1000" b="1"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12.017</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b="1" i="0" u="none" strike="noStrike" dirty="0">
                          <a:solidFill>
                            <a:srgbClr val="000000"/>
                          </a:solidFill>
                          <a:effectLst/>
                          <a:latin typeface="Arial" panose="020B0604020202020204" pitchFamily="34" charset="0"/>
                        </a:rPr>
                        <a:t>22,0%</a:t>
                      </a:r>
                    </a:p>
                  </a:txBody>
                  <a:tcPr marL="7620" marR="7620" marT="7620" marB="0" anchor="ctr">
                    <a:noFill/>
                  </a:tcPr>
                </a:tc>
                <a:extLst>
                  <a:ext uri="{0D108BD9-81ED-4DB2-BD59-A6C34878D82A}">
                    <a16:rowId xmlns:a16="http://schemas.microsoft.com/office/drawing/2014/main" val="2630958035"/>
                  </a:ext>
                </a:extLst>
              </a:tr>
              <a:tr h="186273">
                <a:tc>
                  <a:txBody>
                    <a:bodyPr/>
                    <a:lstStyle/>
                    <a:p>
                      <a:pPr algn="ctr" rtl="0" fontAlgn="ctr"/>
                      <a:r>
                        <a:rPr lang="es-PE" sz="1000" u="none" strike="noStrike" dirty="0">
                          <a:effectLst/>
                        </a:rPr>
                        <a:t>Cajamarca</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7</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13,7%</a:t>
                      </a:r>
                      <a:endParaRPr lang="es-PE" sz="1000" b="1"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a:effectLst/>
                        </a:rPr>
                        <a:t>16.425</a:t>
                      </a:r>
                      <a:endParaRPr lang="es-PE" sz="1000" b="0"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b="1" i="0" u="none" strike="noStrike" dirty="0">
                          <a:solidFill>
                            <a:srgbClr val="000000"/>
                          </a:solidFill>
                          <a:effectLst/>
                          <a:latin typeface="Arial" panose="020B0604020202020204" pitchFamily="34" charset="0"/>
                        </a:rPr>
                        <a:t>30,1%</a:t>
                      </a:r>
                    </a:p>
                  </a:txBody>
                  <a:tcPr marL="7620" marR="7620" marT="7620" marB="0" anchor="ctr">
                    <a:noFill/>
                  </a:tcPr>
                </a:tc>
                <a:extLst>
                  <a:ext uri="{0D108BD9-81ED-4DB2-BD59-A6C34878D82A}">
                    <a16:rowId xmlns:a16="http://schemas.microsoft.com/office/drawing/2014/main" val="1679964461"/>
                  </a:ext>
                </a:extLst>
              </a:tr>
              <a:tr h="186273">
                <a:tc>
                  <a:txBody>
                    <a:bodyPr/>
                    <a:lstStyle/>
                    <a:p>
                      <a:pPr algn="ctr" rtl="0" fontAlgn="ctr"/>
                      <a:r>
                        <a:rPr lang="es-PE" sz="1000" u="none" strike="noStrike" dirty="0">
                          <a:effectLst/>
                        </a:rPr>
                        <a:t>Áncash</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a:effectLst/>
                        </a:rPr>
                        <a:t>6</a:t>
                      </a:r>
                      <a:endParaRPr lang="es-PE" sz="1000" b="0"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a:effectLst/>
                        </a:rPr>
                        <a:t>11,8%</a:t>
                      </a:r>
                      <a:endParaRPr lang="es-PE" sz="1000" b="1"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3.234</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b="1" i="0" u="none" strike="noStrike" dirty="0">
                          <a:solidFill>
                            <a:srgbClr val="000000"/>
                          </a:solidFill>
                          <a:effectLst/>
                          <a:latin typeface="Arial" panose="020B0604020202020204" pitchFamily="34" charset="0"/>
                        </a:rPr>
                        <a:t>5,9%</a:t>
                      </a:r>
                    </a:p>
                  </a:txBody>
                  <a:tcPr marL="7620" marR="7620" marT="7620" marB="0" anchor="ctr">
                    <a:noFill/>
                  </a:tcPr>
                </a:tc>
                <a:extLst>
                  <a:ext uri="{0D108BD9-81ED-4DB2-BD59-A6C34878D82A}">
                    <a16:rowId xmlns:a16="http://schemas.microsoft.com/office/drawing/2014/main" val="2344296161"/>
                  </a:ext>
                </a:extLst>
              </a:tr>
              <a:tr h="158032">
                <a:tc>
                  <a:txBody>
                    <a:bodyPr/>
                    <a:lstStyle/>
                    <a:p>
                      <a:pPr algn="ctr" rtl="0" fontAlgn="ctr"/>
                      <a:r>
                        <a:rPr lang="es-PE" sz="1000" u="none" strike="noStrike">
                          <a:effectLst/>
                        </a:rPr>
                        <a:t>Arequipa</a:t>
                      </a:r>
                      <a:endParaRPr lang="es-PE" sz="1000" b="0"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4</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7,8%</a:t>
                      </a:r>
                      <a:endParaRPr lang="es-PE" sz="1000" b="1"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dirty="0">
                          <a:effectLst/>
                        </a:rPr>
                        <a:t>5.044</a:t>
                      </a:r>
                      <a:endParaRPr lang="es-PE" sz="1000" b="0" i="0" u="none" strike="noStrike" dirty="0">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b="1" i="0" u="none" strike="noStrike" dirty="0">
                          <a:solidFill>
                            <a:srgbClr val="000000"/>
                          </a:solidFill>
                          <a:effectLst/>
                          <a:latin typeface="Arial" panose="020B0604020202020204" pitchFamily="34" charset="0"/>
                        </a:rPr>
                        <a:t>9,2%</a:t>
                      </a:r>
                    </a:p>
                  </a:txBody>
                  <a:tcPr marL="7620" marR="7620" marT="7620" marB="0" anchor="ctr">
                    <a:noFill/>
                  </a:tcPr>
                </a:tc>
                <a:extLst>
                  <a:ext uri="{0D108BD9-81ED-4DB2-BD59-A6C34878D82A}">
                    <a16:rowId xmlns:a16="http://schemas.microsoft.com/office/drawing/2014/main" val="1366304926"/>
                  </a:ext>
                </a:extLst>
              </a:tr>
              <a:tr h="186273">
                <a:tc>
                  <a:txBody>
                    <a:bodyPr/>
                    <a:lstStyle/>
                    <a:p>
                      <a:pPr algn="ctr" rtl="0" fontAlgn="ctr"/>
                      <a:r>
                        <a:rPr lang="es-PE" sz="1000" u="none" strike="noStrike">
                          <a:effectLst/>
                        </a:rPr>
                        <a:t>Moquegua</a:t>
                      </a:r>
                      <a:endParaRPr lang="es-PE" sz="1000" b="0"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a:effectLst/>
                        </a:rPr>
                        <a:t>4</a:t>
                      </a:r>
                      <a:endParaRPr lang="es-PE" sz="1000" b="0"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a:effectLst/>
                        </a:rPr>
                        <a:t>7,8%</a:t>
                      </a:r>
                      <a:endParaRPr lang="es-PE" sz="1000" b="1"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u="none" strike="noStrike">
                          <a:effectLst/>
                        </a:rPr>
                        <a:t>3.350</a:t>
                      </a:r>
                      <a:endParaRPr lang="es-PE" sz="1000" b="0" i="0" u="none" strike="noStrike">
                        <a:solidFill>
                          <a:srgbClr val="000000"/>
                        </a:solidFill>
                        <a:effectLst/>
                        <a:latin typeface="Arial" panose="020B0604020202020204" pitchFamily="34" charset="0"/>
                      </a:endParaRPr>
                    </a:p>
                  </a:txBody>
                  <a:tcPr marL="7451" marR="7451" marT="7451" marB="0" anchor="ctr">
                    <a:noFill/>
                  </a:tcPr>
                </a:tc>
                <a:tc>
                  <a:txBody>
                    <a:bodyPr/>
                    <a:lstStyle/>
                    <a:p>
                      <a:pPr algn="ctr" rtl="0" fontAlgn="ctr"/>
                      <a:r>
                        <a:rPr lang="es-PE" sz="1000" b="1" i="0" u="none" strike="noStrike" dirty="0">
                          <a:solidFill>
                            <a:srgbClr val="000000"/>
                          </a:solidFill>
                          <a:effectLst/>
                          <a:latin typeface="Arial" panose="020B0604020202020204" pitchFamily="34" charset="0"/>
                        </a:rPr>
                        <a:t>6,1%</a:t>
                      </a:r>
                    </a:p>
                  </a:txBody>
                  <a:tcPr marL="7620" marR="7620" marT="7620" marB="0" anchor="ctr">
                    <a:noFill/>
                  </a:tcPr>
                </a:tc>
                <a:extLst>
                  <a:ext uri="{0D108BD9-81ED-4DB2-BD59-A6C34878D82A}">
                    <a16:rowId xmlns:a16="http://schemas.microsoft.com/office/drawing/2014/main" val="3280085005"/>
                  </a:ext>
                </a:extLst>
              </a:tr>
              <a:tr h="186273">
                <a:tc>
                  <a:txBody>
                    <a:bodyPr/>
                    <a:lstStyle/>
                    <a:p>
                      <a:pPr algn="ctr" rtl="0" fontAlgn="ctr"/>
                      <a:r>
                        <a:rPr lang="es-PE" sz="1000" u="none" strike="noStrike">
                          <a:effectLst/>
                        </a:rPr>
                        <a:t>Junín</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5,9%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1.046</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a:solidFill>
                            <a:srgbClr val="000000"/>
                          </a:solidFill>
                          <a:effectLst/>
                          <a:latin typeface="Arial" panose="020B0604020202020204" pitchFamily="34" charset="0"/>
                        </a:rPr>
                        <a:t>1,9%</a:t>
                      </a:r>
                    </a:p>
                  </a:txBody>
                  <a:tcPr marL="7620" marR="7620" marT="7620" marB="0" anchor="ctr"/>
                </a:tc>
                <a:extLst>
                  <a:ext uri="{0D108BD9-81ED-4DB2-BD59-A6C34878D82A}">
                    <a16:rowId xmlns:a16="http://schemas.microsoft.com/office/drawing/2014/main" val="424968733"/>
                  </a:ext>
                </a:extLst>
              </a:tr>
              <a:tr h="186273">
                <a:tc>
                  <a:txBody>
                    <a:bodyPr/>
                    <a:lstStyle/>
                    <a:p>
                      <a:pPr algn="ctr" rtl="0" fontAlgn="ctr"/>
                      <a:r>
                        <a:rPr lang="es-PE" sz="1000" u="none" strike="noStrike" dirty="0">
                          <a:effectLst/>
                        </a:rPr>
                        <a:t>Pasco</a:t>
                      </a:r>
                      <a:endParaRPr lang="es-PE" sz="1000" b="0" i="0" u="none" strike="noStrike" dirty="0">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5,9%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805</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1,5%</a:t>
                      </a:r>
                    </a:p>
                  </a:txBody>
                  <a:tcPr marL="7620" marR="7620" marT="7620" marB="0" anchor="ctr"/>
                </a:tc>
                <a:extLst>
                  <a:ext uri="{0D108BD9-81ED-4DB2-BD59-A6C34878D82A}">
                    <a16:rowId xmlns:a16="http://schemas.microsoft.com/office/drawing/2014/main" val="1163330176"/>
                  </a:ext>
                </a:extLst>
              </a:tr>
              <a:tr h="186273">
                <a:tc>
                  <a:txBody>
                    <a:bodyPr/>
                    <a:lstStyle/>
                    <a:p>
                      <a:pPr algn="ctr" rtl="0" fontAlgn="ctr"/>
                      <a:r>
                        <a:rPr lang="es-PE" sz="1000" u="none" strike="noStrike">
                          <a:effectLst/>
                        </a:rPr>
                        <a:t>Cusco</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2.790</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a:solidFill>
                            <a:srgbClr val="000000"/>
                          </a:solidFill>
                          <a:effectLst/>
                          <a:latin typeface="Arial" panose="020B0604020202020204" pitchFamily="34" charset="0"/>
                        </a:rPr>
                        <a:t>5,1%</a:t>
                      </a:r>
                    </a:p>
                  </a:txBody>
                  <a:tcPr marL="7620" marR="7620" marT="7620" marB="0" anchor="ctr"/>
                </a:tc>
                <a:extLst>
                  <a:ext uri="{0D108BD9-81ED-4DB2-BD59-A6C34878D82A}">
                    <a16:rowId xmlns:a16="http://schemas.microsoft.com/office/drawing/2014/main" val="1951131394"/>
                  </a:ext>
                </a:extLst>
              </a:tr>
              <a:tr h="335291">
                <a:tc>
                  <a:txBody>
                    <a:bodyPr/>
                    <a:lstStyle/>
                    <a:p>
                      <a:pPr algn="ctr" rtl="0" fontAlgn="ctr"/>
                      <a:r>
                        <a:rPr lang="es-PE" sz="1000" u="none" strike="noStrike">
                          <a:effectLst/>
                        </a:rPr>
                        <a:t>Huancavelica</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dirty="0">
                          <a:effectLst/>
                        </a:rPr>
                        <a:t>822</a:t>
                      </a:r>
                      <a:endParaRPr lang="es-PE" sz="1000" b="0" i="0" u="none" strike="noStrike" dirty="0">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1,5%</a:t>
                      </a:r>
                    </a:p>
                  </a:txBody>
                  <a:tcPr marL="7620" marR="7620" marT="7620" marB="0" anchor="ctr"/>
                </a:tc>
                <a:extLst>
                  <a:ext uri="{0D108BD9-81ED-4DB2-BD59-A6C34878D82A}">
                    <a16:rowId xmlns:a16="http://schemas.microsoft.com/office/drawing/2014/main" val="930553921"/>
                  </a:ext>
                </a:extLst>
              </a:tr>
              <a:tr h="186273">
                <a:tc>
                  <a:txBody>
                    <a:bodyPr/>
                    <a:lstStyle/>
                    <a:p>
                      <a:pPr algn="ctr" rtl="0" fontAlgn="ctr"/>
                      <a:r>
                        <a:rPr lang="es-PE" sz="1000" u="none" strike="noStrike">
                          <a:effectLst/>
                        </a:rPr>
                        <a:t>Lima</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560</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a:solidFill>
                            <a:srgbClr val="000000"/>
                          </a:solidFill>
                          <a:effectLst/>
                          <a:latin typeface="Arial" panose="020B0604020202020204" pitchFamily="34" charset="0"/>
                        </a:rPr>
                        <a:t>1,0%</a:t>
                      </a:r>
                    </a:p>
                  </a:txBody>
                  <a:tcPr marL="7620" marR="7620" marT="7620" marB="0" anchor="ctr"/>
                </a:tc>
                <a:extLst>
                  <a:ext uri="{0D108BD9-81ED-4DB2-BD59-A6C34878D82A}">
                    <a16:rowId xmlns:a16="http://schemas.microsoft.com/office/drawing/2014/main" val="1436308979"/>
                  </a:ext>
                </a:extLst>
              </a:tr>
              <a:tr h="186273">
                <a:tc>
                  <a:txBody>
                    <a:bodyPr/>
                    <a:lstStyle/>
                    <a:p>
                      <a:pPr algn="ctr" rtl="0" fontAlgn="ctr"/>
                      <a:r>
                        <a:rPr lang="es-PE" sz="1000" u="none" strike="noStrike">
                          <a:effectLst/>
                        </a:rPr>
                        <a:t>Piura</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dirty="0">
                          <a:effectLst/>
                        </a:rPr>
                        <a:t>3.242</a:t>
                      </a:r>
                      <a:endParaRPr lang="es-PE" sz="1000" b="0" i="0" u="none" strike="noStrike" dirty="0">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a:solidFill>
                            <a:srgbClr val="000000"/>
                          </a:solidFill>
                          <a:effectLst/>
                          <a:latin typeface="Arial" panose="020B0604020202020204" pitchFamily="34" charset="0"/>
                        </a:rPr>
                        <a:t>5,9%</a:t>
                      </a:r>
                    </a:p>
                  </a:txBody>
                  <a:tcPr marL="7620" marR="7620" marT="7620" marB="0" anchor="ctr"/>
                </a:tc>
                <a:extLst>
                  <a:ext uri="{0D108BD9-81ED-4DB2-BD59-A6C34878D82A}">
                    <a16:rowId xmlns:a16="http://schemas.microsoft.com/office/drawing/2014/main" val="2697815420"/>
                  </a:ext>
                </a:extLst>
              </a:tr>
              <a:tr h="186273">
                <a:tc>
                  <a:txBody>
                    <a:bodyPr/>
                    <a:lstStyle/>
                    <a:p>
                      <a:pPr algn="ctr" rtl="0" fontAlgn="ctr"/>
                      <a:r>
                        <a:rPr lang="es-PE" sz="1000" u="none" strike="noStrike">
                          <a:effectLst/>
                        </a:rPr>
                        <a:t>Puno</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3,9%</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705</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1,3%</a:t>
                      </a:r>
                    </a:p>
                  </a:txBody>
                  <a:tcPr marL="7620" marR="7620" marT="7620" marB="0" anchor="ctr"/>
                </a:tc>
                <a:extLst>
                  <a:ext uri="{0D108BD9-81ED-4DB2-BD59-A6C34878D82A}">
                    <a16:rowId xmlns:a16="http://schemas.microsoft.com/office/drawing/2014/main" val="2799084026"/>
                  </a:ext>
                </a:extLst>
              </a:tr>
              <a:tr h="186273">
                <a:tc>
                  <a:txBody>
                    <a:bodyPr/>
                    <a:lstStyle/>
                    <a:p>
                      <a:pPr algn="ctr" rtl="0" fontAlgn="ctr"/>
                      <a:r>
                        <a:rPr lang="es-PE" sz="1000" u="none" strike="noStrike">
                          <a:effectLst/>
                        </a:rPr>
                        <a:t>Amazonas</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2,0%</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214</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a:solidFill>
                            <a:srgbClr val="000000"/>
                          </a:solidFill>
                          <a:effectLst/>
                          <a:latin typeface="Arial" panose="020B0604020202020204" pitchFamily="34" charset="0"/>
                        </a:rPr>
                        <a:t>0,4%</a:t>
                      </a:r>
                    </a:p>
                  </a:txBody>
                  <a:tcPr marL="7620" marR="7620" marT="7620" marB="0" anchor="ctr"/>
                </a:tc>
                <a:extLst>
                  <a:ext uri="{0D108BD9-81ED-4DB2-BD59-A6C34878D82A}">
                    <a16:rowId xmlns:a16="http://schemas.microsoft.com/office/drawing/2014/main" val="2325244913"/>
                  </a:ext>
                </a:extLst>
              </a:tr>
              <a:tr h="186273">
                <a:tc>
                  <a:txBody>
                    <a:bodyPr/>
                    <a:lstStyle/>
                    <a:p>
                      <a:pPr algn="ctr" rtl="0" fontAlgn="ctr"/>
                      <a:r>
                        <a:rPr lang="es-PE" sz="1000" u="none" strike="noStrike">
                          <a:effectLst/>
                        </a:rPr>
                        <a:t>Ayacucho</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2,0%</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1.319</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2,4%</a:t>
                      </a:r>
                    </a:p>
                  </a:txBody>
                  <a:tcPr marL="7620" marR="7620" marT="7620" marB="0" anchor="ctr"/>
                </a:tc>
                <a:extLst>
                  <a:ext uri="{0D108BD9-81ED-4DB2-BD59-A6C34878D82A}">
                    <a16:rowId xmlns:a16="http://schemas.microsoft.com/office/drawing/2014/main" val="2489447022"/>
                  </a:ext>
                </a:extLst>
              </a:tr>
              <a:tr h="186273">
                <a:tc>
                  <a:txBody>
                    <a:bodyPr/>
                    <a:lstStyle/>
                    <a:p>
                      <a:pPr algn="ctr" rtl="0" fontAlgn="ctr"/>
                      <a:r>
                        <a:rPr lang="es-PE" sz="1000" u="none" strike="noStrike">
                          <a:effectLst/>
                        </a:rPr>
                        <a:t>Huánuco</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2,0%</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76</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0,1%</a:t>
                      </a:r>
                    </a:p>
                  </a:txBody>
                  <a:tcPr marL="7620" marR="7620" marT="7620" marB="0" anchor="ctr"/>
                </a:tc>
                <a:extLst>
                  <a:ext uri="{0D108BD9-81ED-4DB2-BD59-A6C34878D82A}">
                    <a16:rowId xmlns:a16="http://schemas.microsoft.com/office/drawing/2014/main" val="1335554198"/>
                  </a:ext>
                </a:extLst>
              </a:tr>
              <a:tr h="186273">
                <a:tc>
                  <a:txBody>
                    <a:bodyPr/>
                    <a:lstStyle/>
                    <a:p>
                      <a:pPr algn="ctr" rtl="0" fontAlgn="ctr"/>
                      <a:r>
                        <a:rPr lang="es-PE" sz="1000" u="none" strike="noStrike">
                          <a:effectLst/>
                        </a:rPr>
                        <a:t>Ica</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2,0%</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500</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0,9%</a:t>
                      </a:r>
                    </a:p>
                  </a:txBody>
                  <a:tcPr marL="7620" marR="7620" marT="7620" marB="0" anchor="ctr"/>
                </a:tc>
                <a:extLst>
                  <a:ext uri="{0D108BD9-81ED-4DB2-BD59-A6C34878D82A}">
                    <a16:rowId xmlns:a16="http://schemas.microsoft.com/office/drawing/2014/main" val="158509530"/>
                  </a:ext>
                </a:extLst>
              </a:tr>
              <a:tr h="186273">
                <a:tc>
                  <a:txBody>
                    <a:bodyPr/>
                    <a:lstStyle/>
                    <a:p>
                      <a:pPr algn="ctr" rtl="0" fontAlgn="ctr"/>
                      <a:r>
                        <a:rPr lang="es-PE" sz="1000" u="none" strike="noStrike">
                          <a:effectLst/>
                        </a:rPr>
                        <a:t>La Libertad</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2,0%</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dirty="0">
                          <a:effectLst/>
                        </a:rPr>
                        <a:t>1.364</a:t>
                      </a:r>
                      <a:endParaRPr lang="es-PE" sz="1000" b="0" i="0" u="none" strike="noStrike" dirty="0">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a:solidFill>
                            <a:srgbClr val="000000"/>
                          </a:solidFill>
                          <a:effectLst/>
                          <a:latin typeface="Arial" panose="020B0604020202020204" pitchFamily="34" charset="0"/>
                        </a:rPr>
                        <a:t>2,5%</a:t>
                      </a:r>
                    </a:p>
                  </a:txBody>
                  <a:tcPr marL="7620" marR="7620" marT="7620" marB="0" anchor="ctr"/>
                </a:tc>
                <a:extLst>
                  <a:ext uri="{0D108BD9-81ED-4DB2-BD59-A6C34878D82A}">
                    <a16:rowId xmlns:a16="http://schemas.microsoft.com/office/drawing/2014/main" val="2228374037"/>
                  </a:ext>
                </a:extLst>
              </a:tr>
              <a:tr h="186273">
                <a:tc>
                  <a:txBody>
                    <a:bodyPr/>
                    <a:lstStyle/>
                    <a:p>
                      <a:pPr algn="ctr" rtl="0" fontAlgn="ctr"/>
                      <a:r>
                        <a:rPr lang="es-PE" sz="1000" u="none" strike="noStrike">
                          <a:effectLst/>
                        </a:rPr>
                        <a:t>Lambayeque</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2,0%</a:t>
                      </a:r>
                      <a:endParaRPr lang="es-PE" sz="1000" b="1"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u="none" strike="noStrike">
                          <a:effectLst/>
                        </a:rPr>
                        <a:t>1.043</a:t>
                      </a:r>
                      <a:endParaRPr lang="es-PE" sz="1000" b="0" i="0" u="none" strike="noStrike">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i="0" u="none" strike="noStrike" dirty="0">
                          <a:solidFill>
                            <a:srgbClr val="000000"/>
                          </a:solidFill>
                          <a:effectLst/>
                          <a:latin typeface="Arial" panose="020B0604020202020204" pitchFamily="34" charset="0"/>
                        </a:rPr>
                        <a:t>1,9%</a:t>
                      </a:r>
                    </a:p>
                  </a:txBody>
                  <a:tcPr marL="7620" marR="7620" marT="7620" marB="0" anchor="ctr"/>
                </a:tc>
                <a:extLst>
                  <a:ext uri="{0D108BD9-81ED-4DB2-BD59-A6C34878D82A}">
                    <a16:rowId xmlns:a16="http://schemas.microsoft.com/office/drawing/2014/main" val="2129577722"/>
                  </a:ext>
                </a:extLst>
              </a:tr>
              <a:tr h="186273">
                <a:tc>
                  <a:txBody>
                    <a:bodyPr/>
                    <a:lstStyle/>
                    <a:p>
                      <a:pPr algn="ctr" rtl="0" fontAlgn="t"/>
                      <a:r>
                        <a:rPr lang="es-PE" sz="1000" b="1" u="none" strike="noStrike" dirty="0">
                          <a:effectLst/>
                          <a:highlight>
                            <a:srgbClr val="000000"/>
                          </a:highlight>
                        </a:rPr>
                        <a:t> </a:t>
                      </a:r>
                      <a:endParaRPr lang="es-PE" sz="1000" b="1" i="0" u="none" strike="noStrike" dirty="0">
                        <a:solidFill>
                          <a:srgbClr val="000000"/>
                        </a:solidFill>
                        <a:effectLst/>
                        <a:highlight>
                          <a:srgbClr val="000000"/>
                        </a:highlight>
                        <a:latin typeface="Arial" panose="020B0604020202020204" pitchFamily="34" charset="0"/>
                      </a:endParaRPr>
                    </a:p>
                  </a:txBody>
                  <a:tcPr marL="7451" marR="7451" marT="7451" marB="0" anchor="ctr">
                    <a:solidFill>
                      <a:schemeClr val="tx1"/>
                    </a:solidFill>
                  </a:tcPr>
                </a:tc>
                <a:tc>
                  <a:txBody>
                    <a:bodyPr/>
                    <a:lstStyle/>
                    <a:p>
                      <a:pPr algn="ctr" rtl="0" fontAlgn="ctr"/>
                      <a:r>
                        <a:rPr lang="es-PE" sz="1000" b="1" u="none" strike="noStrike" dirty="0">
                          <a:effectLst/>
                        </a:rPr>
                        <a:t>51</a:t>
                      </a:r>
                      <a:endParaRPr lang="es-PE" sz="1000" b="1" i="0" u="none" strike="noStrike" dirty="0">
                        <a:solidFill>
                          <a:srgbClr val="000000"/>
                        </a:solidFill>
                        <a:effectLst/>
                        <a:latin typeface="Arial" panose="020B0604020202020204" pitchFamily="34" charset="0"/>
                      </a:endParaRPr>
                    </a:p>
                  </a:txBody>
                  <a:tcPr marL="7451" marR="7451" marT="7451" marB="0" anchor="ctr"/>
                </a:tc>
                <a:tc>
                  <a:txBody>
                    <a:bodyPr/>
                    <a:lstStyle/>
                    <a:p>
                      <a:pPr algn="ctr" rtl="0" fontAlgn="ctr"/>
                      <a:r>
                        <a:rPr lang="es-PE" sz="1000" b="1" u="none" strike="noStrike" dirty="0">
                          <a:effectLst/>
                          <a:highlight>
                            <a:srgbClr val="000000"/>
                          </a:highlight>
                        </a:rPr>
                        <a:t> </a:t>
                      </a:r>
                      <a:endParaRPr lang="es-PE" sz="1000" b="1" i="0" u="none" strike="noStrike" dirty="0">
                        <a:solidFill>
                          <a:srgbClr val="000000"/>
                        </a:solidFill>
                        <a:effectLst/>
                        <a:highlight>
                          <a:srgbClr val="000000"/>
                        </a:highlight>
                        <a:latin typeface="Arial" panose="020B0604020202020204" pitchFamily="34" charset="0"/>
                      </a:endParaRPr>
                    </a:p>
                  </a:txBody>
                  <a:tcPr marL="7451" marR="7451" marT="7451" marB="0" anchor="ctr">
                    <a:solidFill>
                      <a:schemeClr val="tx1"/>
                    </a:solidFill>
                  </a:tcPr>
                </a:tc>
                <a:tc>
                  <a:txBody>
                    <a:bodyPr/>
                    <a:lstStyle/>
                    <a:p>
                      <a:pPr algn="ctr" rtl="0" fontAlgn="ctr"/>
                      <a:r>
                        <a:rPr lang="es-PE" sz="1000" b="1" u="none" strike="noStrike" dirty="0">
                          <a:effectLst/>
                        </a:rPr>
                        <a:t>54,556</a:t>
                      </a:r>
                      <a:endParaRPr lang="es-PE" sz="1000" b="1" i="0" u="none" strike="noStrike" dirty="0">
                        <a:solidFill>
                          <a:srgbClr val="000000"/>
                        </a:solidFill>
                        <a:effectLst/>
                        <a:latin typeface="Arial" panose="020B0604020202020204" pitchFamily="34" charset="0"/>
                      </a:endParaRPr>
                    </a:p>
                  </a:txBody>
                  <a:tcPr marL="7451" marR="7451" marT="7451" marB="0" anchor="ctr"/>
                </a:tc>
                <a:tc>
                  <a:txBody>
                    <a:bodyPr/>
                    <a:lstStyle/>
                    <a:p>
                      <a:pPr algn="ctr" rtl="0" fontAlgn="ctr"/>
                      <a:endParaRPr lang="es-PE" sz="1000" b="1" i="0" u="none" strike="noStrike" dirty="0">
                        <a:solidFill>
                          <a:srgbClr val="000000"/>
                        </a:solidFill>
                        <a:effectLst/>
                        <a:latin typeface="Arial" panose="020B0604020202020204" pitchFamily="34" charset="0"/>
                      </a:endParaRPr>
                    </a:p>
                  </a:txBody>
                  <a:tcPr marL="7451" marR="7451" marT="7451" marB="0" anchor="ctr"/>
                </a:tc>
                <a:extLst>
                  <a:ext uri="{0D108BD9-81ED-4DB2-BD59-A6C34878D82A}">
                    <a16:rowId xmlns:a16="http://schemas.microsoft.com/office/drawing/2014/main" val="2424607167"/>
                  </a:ext>
                </a:extLst>
              </a:tr>
            </a:tbl>
          </a:graphicData>
        </a:graphic>
      </p:graphicFrame>
      <p:sp>
        <p:nvSpPr>
          <p:cNvPr id="2" name="Google Shape;93;p3">
            <a:extLst>
              <a:ext uri="{FF2B5EF4-FFF2-40B4-BE49-F238E27FC236}">
                <a16:creationId xmlns:a16="http://schemas.microsoft.com/office/drawing/2014/main" id="{6F8570A5-D9C7-6FC8-C600-1012AC9BA292}"/>
              </a:ext>
            </a:extLst>
          </p:cNvPr>
          <p:cNvSpPr/>
          <p:nvPr/>
        </p:nvSpPr>
        <p:spPr>
          <a:xfrm>
            <a:off x="175400" y="196975"/>
            <a:ext cx="11880800" cy="330800"/>
          </a:xfrm>
          <a:prstGeom prst="rect">
            <a:avLst/>
          </a:prstGeom>
          <a:solidFill>
            <a:schemeClr val="tx1">
              <a:lumMod val="95000"/>
              <a:lumOff val="5000"/>
            </a:schemeClr>
          </a:solidFill>
          <a:ln>
            <a:noFill/>
          </a:ln>
        </p:spPr>
        <p:txBody>
          <a:bodyPr spcFirstLastPara="1" wrap="square" lIns="91433" tIns="45700" rIns="91433" bIns="45700" anchor="ctr" anchorCtr="0">
            <a:noAutofit/>
          </a:bodyPr>
          <a:lstStyle/>
          <a:p>
            <a:pPr marL="76200" algn="just">
              <a:buSzPts val="2400"/>
            </a:pPr>
            <a:r>
              <a:rPr lang="es-MX" sz="1600" b="1" dirty="0">
                <a:solidFill>
                  <a:schemeClr val="bg1"/>
                </a:solidFill>
                <a:latin typeface="Calibri"/>
                <a:ea typeface="Calibri"/>
                <a:cs typeface="Calibri"/>
              </a:rPr>
              <a:t>II.</a:t>
            </a:r>
            <a:r>
              <a:rPr lang="es-PE" sz="1600" b="1" dirty="0">
                <a:solidFill>
                  <a:schemeClr val="bg1"/>
                </a:solidFill>
                <a:ea typeface="Calibri"/>
              </a:rPr>
              <a:t> SITUACIÓN DE LA INVERSIÓN MINERA: </a:t>
            </a:r>
            <a:r>
              <a:rPr lang="es-MX" sz="1600" b="1" dirty="0">
                <a:solidFill>
                  <a:schemeClr val="bg1"/>
                </a:solidFill>
                <a:ea typeface="Calibri"/>
              </a:rPr>
              <a:t>CARTERA DE PROYECTOS 2024</a:t>
            </a:r>
          </a:p>
        </p:txBody>
      </p:sp>
      <p:sp>
        <p:nvSpPr>
          <p:cNvPr id="11" name="CuadroTexto 10">
            <a:extLst>
              <a:ext uri="{FF2B5EF4-FFF2-40B4-BE49-F238E27FC236}">
                <a16:creationId xmlns:a16="http://schemas.microsoft.com/office/drawing/2014/main" id="{0046C3FA-273C-0AE0-B645-BA68C9B87E76}"/>
              </a:ext>
            </a:extLst>
          </p:cNvPr>
          <p:cNvSpPr txBox="1"/>
          <p:nvPr/>
        </p:nvSpPr>
        <p:spPr>
          <a:xfrm>
            <a:off x="7967201" y="6542285"/>
            <a:ext cx="3964821"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MINEM (2024).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Google Shape;101;p3">
            <a:extLst>
              <a:ext uri="{FF2B5EF4-FFF2-40B4-BE49-F238E27FC236}">
                <a16:creationId xmlns:a16="http://schemas.microsoft.com/office/drawing/2014/main" id="{6234023B-3541-9C46-AC90-FB176B14B8DD}"/>
              </a:ext>
            </a:extLst>
          </p:cNvPr>
          <p:cNvSpPr txBox="1"/>
          <p:nvPr/>
        </p:nvSpPr>
        <p:spPr>
          <a:xfrm>
            <a:off x="-515762" y="1189233"/>
            <a:ext cx="6265100" cy="923289"/>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Cartera de proyectos mineros 2024, por departamento</a:t>
            </a:r>
            <a:endParaRPr sz="2200" b="1" dirty="0">
              <a:latin typeface="Calibri"/>
              <a:ea typeface="Calibri"/>
              <a:cs typeface="Calibri"/>
              <a:sym typeface="Calibri"/>
            </a:endParaRPr>
          </a:p>
        </p:txBody>
      </p:sp>
      <p:sp>
        <p:nvSpPr>
          <p:cNvPr id="13" name="Google Shape;101;p3">
            <a:extLst>
              <a:ext uri="{FF2B5EF4-FFF2-40B4-BE49-F238E27FC236}">
                <a16:creationId xmlns:a16="http://schemas.microsoft.com/office/drawing/2014/main" id="{80C95E3F-433F-8A6A-9F1D-1E71DCAADC92}"/>
              </a:ext>
            </a:extLst>
          </p:cNvPr>
          <p:cNvSpPr txBox="1"/>
          <p:nvPr/>
        </p:nvSpPr>
        <p:spPr>
          <a:xfrm>
            <a:off x="5926900" y="1313176"/>
            <a:ext cx="6265100" cy="584735"/>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Cartera de proyectos mineros 2024, por mineral</a:t>
            </a:r>
            <a:endParaRPr sz="2200" b="1" dirty="0">
              <a:latin typeface="Calibri"/>
              <a:ea typeface="Calibri"/>
              <a:cs typeface="Calibri"/>
              <a:sym typeface="Calibri"/>
            </a:endParaRPr>
          </a:p>
        </p:txBody>
      </p:sp>
      <p:pic>
        <p:nvPicPr>
          <p:cNvPr id="3" name="Imagen 2">
            <a:extLst>
              <a:ext uri="{FF2B5EF4-FFF2-40B4-BE49-F238E27FC236}">
                <a16:creationId xmlns:a16="http://schemas.microsoft.com/office/drawing/2014/main" id="{9ACE1F94-D458-D94F-6EDC-332DC51928FD}"/>
              </a:ext>
            </a:extLst>
          </p:cNvPr>
          <p:cNvPicPr>
            <a:picLocks noChangeAspect="1"/>
          </p:cNvPicPr>
          <p:nvPr/>
        </p:nvPicPr>
        <p:blipFill>
          <a:blip r:embed="rId3"/>
          <a:srcRect l="20356" r="22581"/>
          <a:stretch/>
        </p:blipFill>
        <p:spPr>
          <a:xfrm>
            <a:off x="7390355" y="2000384"/>
            <a:ext cx="4108537" cy="4462185"/>
          </a:xfrm>
          <a:prstGeom prst="rect">
            <a:avLst/>
          </a:prstGeom>
        </p:spPr>
      </p:pic>
    </p:spTree>
    <p:extLst>
      <p:ext uri="{BB962C8B-B14F-4D97-AF65-F5344CB8AC3E}">
        <p14:creationId xmlns:p14="http://schemas.microsoft.com/office/powerpoint/2010/main" val="430951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84;p2">
            <a:extLst>
              <a:ext uri="{FF2B5EF4-FFF2-40B4-BE49-F238E27FC236}">
                <a16:creationId xmlns:a16="http://schemas.microsoft.com/office/drawing/2014/main" id="{206866AC-20ED-EAC1-DCB0-F947A39B3C3A}"/>
              </a:ext>
            </a:extLst>
          </p:cNvPr>
          <p:cNvSpPr txBox="1">
            <a:spLocks noGrp="1"/>
          </p:cNvSpPr>
          <p:nvPr>
            <p:ph type="sldNum" idx="12"/>
          </p:nvPr>
        </p:nvSpPr>
        <p:spPr>
          <a:xfrm>
            <a:off x="11125200" y="6629400"/>
            <a:ext cx="1140800" cy="228800"/>
          </a:xfrm>
          <a:prstGeom prst="rect">
            <a:avLst/>
          </a:prstGeom>
          <a:noFill/>
          <a:ln>
            <a:noFill/>
          </a:ln>
        </p:spPr>
        <p:txBody>
          <a:bodyPr spcFirstLastPara="1" wrap="square" lIns="91433" tIns="45700" rIns="91433" bIns="45700" anchor="ctr" anchorCtr="0">
            <a:noAutofit/>
          </a:bodyPr>
          <a:lstStyle/>
          <a:p>
            <a:pPr>
              <a:buClr>
                <a:srgbClr val="000000"/>
              </a:buClr>
              <a:buSzPts val="800"/>
            </a:pPr>
            <a:fld id="{00000000-1234-1234-1234-123412341234}" type="slidenum">
              <a:rPr lang="en"/>
              <a:pPr>
                <a:buClr>
                  <a:srgbClr val="000000"/>
                </a:buClr>
                <a:buSzPts val="800"/>
              </a:pPr>
              <a:t>9</a:t>
            </a:fld>
            <a:endParaRPr/>
          </a:p>
        </p:txBody>
      </p:sp>
      <p:sp>
        <p:nvSpPr>
          <p:cNvPr id="8" name="CuadroTexto 7">
            <a:extLst>
              <a:ext uri="{FF2B5EF4-FFF2-40B4-BE49-F238E27FC236}">
                <a16:creationId xmlns:a16="http://schemas.microsoft.com/office/drawing/2014/main" id="{C6A57927-CFFF-F781-8C03-A7134CB56484}"/>
              </a:ext>
            </a:extLst>
          </p:cNvPr>
          <p:cNvSpPr txBox="1"/>
          <p:nvPr/>
        </p:nvSpPr>
        <p:spPr>
          <a:xfrm>
            <a:off x="5297713" y="5587700"/>
            <a:ext cx="2827816" cy="281231"/>
          </a:xfrm>
          <a:prstGeom prst="rect">
            <a:avLst/>
          </a:prstGeom>
          <a:noFill/>
        </p:spPr>
        <p:txBody>
          <a:bodyPr wrap="square">
            <a:spAutoFit/>
          </a:bodyPr>
          <a:lstStyle/>
          <a:p>
            <a:pPr marL="303213" indent="-303213">
              <a:lnSpc>
                <a:spcPct val="107000"/>
              </a:lnSpc>
              <a:spcAft>
                <a:spcPts val="1067"/>
              </a:spcAft>
            </a:pPr>
            <a:r>
              <a:rPr lang="es-ES" sz="1200" b="1" dirty="0">
                <a:latin typeface="Calibri" panose="020F0502020204030204" pitchFamily="34" charset="0"/>
                <a:ea typeface="Calibri" panose="020F0502020204030204" pitchFamily="34" charset="0"/>
                <a:cs typeface="Times New Roman" panose="02020603050405020304" pitchFamily="18" charset="0"/>
              </a:rPr>
              <a:t>Fuente:</a:t>
            </a:r>
            <a:r>
              <a:rPr lang="es-ES" sz="1200" dirty="0">
                <a:latin typeface="Calibri" panose="020F0502020204030204" pitchFamily="34" charset="0"/>
                <a:ea typeface="Calibri" panose="020F0502020204030204" pitchFamily="34" charset="0"/>
                <a:cs typeface="Times New Roman" panose="02020603050405020304" pitchFamily="18" charset="0"/>
              </a:rPr>
              <a:t> MINEM (2024). </a:t>
            </a:r>
            <a:r>
              <a:rPr lang="es-ES" sz="1200" b="1" dirty="0">
                <a:latin typeface="Calibri" panose="020F0502020204030204" pitchFamily="34" charset="0"/>
                <a:ea typeface="Calibri" panose="020F0502020204030204" pitchFamily="34" charset="0"/>
                <a:cs typeface="Times New Roman" panose="02020603050405020304" pitchFamily="18" charset="0"/>
              </a:rPr>
              <a:t>Elaboración:</a:t>
            </a:r>
            <a:r>
              <a:rPr lang="es-ES" sz="1200" dirty="0">
                <a:latin typeface="Calibri" panose="020F0502020204030204" pitchFamily="34" charset="0"/>
                <a:ea typeface="Calibri" panose="020F0502020204030204" pitchFamily="34" charset="0"/>
                <a:cs typeface="Times New Roman" panose="02020603050405020304" pitchFamily="18" charset="0"/>
              </a:rPr>
              <a:t> CPC</a:t>
            </a:r>
            <a:endParaRPr lang="es-PE" sz="1467" dirty="0">
              <a:latin typeface="Calibri" panose="020F0502020204030204" pitchFamily="34" charset="0"/>
              <a:ea typeface="Calibri" panose="020F0502020204030204" pitchFamily="34" charset="0"/>
              <a:cs typeface="Times New Roman" panose="02020603050405020304" pitchFamily="18" charset="0"/>
            </a:endParaRPr>
          </a:p>
        </p:txBody>
      </p:sp>
      <p:sp>
        <p:nvSpPr>
          <p:cNvPr id="9" name="Google Shape;92;p3">
            <a:extLst>
              <a:ext uri="{FF2B5EF4-FFF2-40B4-BE49-F238E27FC236}">
                <a16:creationId xmlns:a16="http://schemas.microsoft.com/office/drawing/2014/main" id="{ECE4D73A-4B68-36EC-B950-54DDE3458719}"/>
              </a:ext>
            </a:extLst>
          </p:cNvPr>
          <p:cNvSpPr txBox="1"/>
          <p:nvPr/>
        </p:nvSpPr>
        <p:spPr>
          <a:xfrm>
            <a:off x="175500" y="614821"/>
            <a:ext cx="11880800" cy="574412"/>
          </a:xfrm>
          <a:prstGeom prst="rect">
            <a:avLst/>
          </a:prstGeom>
          <a:noFill/>
          <a:ln>
            <a:noFill/>
          </a:ln>
        </p:spPr>
        <p:txBody>
          <a:bodyPr spcFirstLastPara="1" wrap="square" lIns="121900" tIns="121900" rIns="121900" bIns="121900" anchor="t" anchorCtr="0">
            <a:spAutoFit/>
          </a:bodyPr>
          <a:lstStyle/>
          <a:p>
            <a:pPr algn="just">
              <a:buSzPts val="1600"/>
            </a:pPr>
            <a:endParaRPr lang="es-ES_tradnl" sz="2133" b="1" dirty="0">
              <a:solidFill>
                <a:schemeClr val="tx1"/>
              </a:solidFill>
              <a:latin typeface="Calibri"/>
              <a:ea typeface="Calibri"/>
              <a:cs typeface="Calibri"/>
              <a:sym typeface="Calibri"/>
            </a:endParaRPr>
          </a:p>
        </p:txBody>
      </p:sp>
      <p:sp>
        <p:nvSpPr>
          <p:cNvPr id="10" name="Google Shape;92;p3">
            <a:extLst>
              <a:ext uri="{FF2B5EF4-FFF2-40B4-BE49-F238E27FC236}">
                <a16:creationId xmlns:a16="http://schemas.microsoft.com/office/drawing/2014/main" id="{F7DF2700-AD3A-B285-61B9-0A9B322A98B0}"/>
              </a:ext>
            </a:extLst>
          </p:cNvPr>
          <p:cNvSpPr txBox="1"/>
          <p:nvPr/>
        </p:nvSpPr>
        <p:spPr>
          <a:xfrm>
            <a:off x="111213" y="537398"/>
            <a:ext cx="11880800" cy="615513"/>
          </a:xfrm>
          <a:prstGeom prst="rect">
            <a:avLst/>
          </a:prstGeom>
          <a:noFill/>
          <a:ln>
            <a:noFill/>
          </a:ln>
        </p:spPr>
        <p:txBody>
          <a:bodyPr spcFirstLastPara="1" wrap="square" lIns="121900" tIns="121900" rIns="121900" bIns="121900" anchor="t" anchorCtr="0">
            <a:spAutoFit/>
          </a:bodyPr>
          <a:lstStyle/>
          <a:p>
            <a:pPr algn="just">
              <a:buSzPts val="1600"/>
            </a:pPr>
            <a:r>
              <a:rPr lang="es-MX" sz="2400" b="1" dirty="0">
                <a:solidFill>
                  <a:schemeClr val="tx1"/>
                </a:solidFill>
                <a:latin typeface="Calibri"/>
                <a:ea typeface="Calibri"/>
                <a:cs typeface="Calibri"/>
                <a:sym typeface="Calibri"/>
              </a:rPr>
              <a:t>El </a:t>
            </a:r>
            <a:r>
              <a:rPr lang="es-MX" sz="2400" b="1" dirty="0">
                <a:solidFill>
                  <a:srgbClr val="C00000"/>
                </a:solidFill>
                <a:latin typeface="Calibri"/>
                <a:ea typeface="Calibri"/>
                <a:cs typeface="Calibri"/>
                <a:sym typeface="Calibri"/>
              </a:rPr>
              <a:t>77%</a:t>
            </a:r>
            <a:r>
              <a:rPr lang="es-MX" sz="2400" b="1" dirty="0">
                <a:solidFill>
                  <a:schemeClr val="tx1"/>
                </a:solidFill>
                <a:latin typeface="Calibri"/>
                <a:ea typeface="Calibri"/>
                <a:cs typeface="Calibri"/>
                <a:sym typeface="Calibri"/>
              </a:rPr>
              <a:t> de los proyectos cupríferos </a:t>
            </a:r>
            <a:r>
              <a:rPr lang="es-MX" sz="2400" b="1" dirty="0">
                <a:solidFill>
                  <a:srgbClr val="C00000"/>
                </a:solidFill>
                <a:latin typeface="Calibri"/>
                <a:ea typeface="Calibri"/>
                <a:cs typeface="Calibri"/>
                <a:sym typeface="Calibri"/>
              </a:rPr>
              <a:t>no tiene fecha de inicio de ejecución </a:t>
            </a:r>
            <a:r>
              <a:rPr lang="es-MX" sz="2400" b="1" dirty="0">
                <a:solidFill>
                  <a:schemeClr val="tx1"/>
                </a:solidFill>
                <a:latin typeface="Calibri"/>
                <a:ea typeface="Calibri"/>
                <a:cs typeface="Calibri"/>
                <a:sym typeface="Calibri"/>
              </a:rPr>
              <a:t>de la inversión.</a:t>
            </a:r>
          </a:p>
        </p:txBody>
      </p:sp>
      <p:sp>
        <p:nvSpPr>
          <p:cNvPr id="2" name="Google Shape;93;p3">
            <a:extLst>
              <a:ext uri="{FF2B5EF4-FFF2-40B4-BE49-F238E27FC236}">
                <a16:creationId xmlns:a16="http://schemas.microsoft.com/office/drawing/2014/main" id="{6F8570A5-D9C7-6FC8-C600-1012AC9BA292}"/>
              </a:ext>
            </a:extLst>
          </p:cNvPr>
          <p:cNvSpPr/>
          <p:nvPr/>
        </p:nvSpPr>
        <p:spPr>
          <a:xfrm>
            <a:off x="175400" y="196975"/>
            <a:ext cx="11880800" cy="330800"/>
          </a:xfrm>
          <a:prstGeom prst="rect">
            <a:avLst/>
          </a:prstGeom>
          <a:solidFill>
            <a:schemeClr val="tx1">
              <a:lumMod val="95000"/>
              <a:lumOff val="5000"/>
            </a:schemeClr>
          </a:solidFill>
          <a:ln>
            <a:noFill/>
          </a:ln>
        </p:spPr>
        <p:txBody>
          <a:bodyPr spcFirstLastPara="1" wrap="square" lIns="91433" tIns="45700" rIns="91433" bIns="45700" anchor="ctr" anchorCtr="0">
            <a:noAutofit/>
          </a:bodyPr>
          <a:lstStyle/>
          <a:p>
            <a:pPr marL="76200" algn="just">
              <a:buSzPts val="2400"/>
            </a:pPr>
            <a:r>
              <a:rPr lang="es-MX" sz="1600" b="1" dirty="0">
                <a:solidFill>
                  <a:schemeClr val="bg1"/>
                </a:solidFill>
                <a:latin typeface="Calibri"/>
                <a:ea typeface="Calibri"/>
                <a:cs typeface="Calibri"/>
              </a:rPr>
              <a:t>II.</a:t>
            </a:r>
            <a:r>
              <a:rPr lang="es-PE" sz="1600" b="1" dirty="0">
                <a:solidFill>
                  <a:schemeClr val="bg1"/>
                </a:solidFill>
                <a:ea typeface="Calibri"/>
              </a:rPr>
              <a:t> SITUACIÓN DE LA INVERSIÓN MINERA: </a:t>
            </a:r>
            <a:r>
              <a:rPr lang="es-MX" sz="1600" b="1" dirty="0">
                <a:solidFill>
                  <a:schemeClr val="bg1"/>
                </a:solidFill>
                <a:ea typeface="Calibri"/>
              </a:rPr>
              <a:t>CARTERA DE PROYECTOS CUPRÍFEROS</a:t>
            </a:r>
          </a:p>
        </p:txBody>
      </p:sp>
      <p:graphicFrame>
        <p:nvGraphicFramePr>
          <p:cNvPr id="4" name="Tabla 3">
            <a:extLst>
              <a:ext uri="{FF2B5EF4-FFF2-40B4-BE49-F238E27FC236}">
                <a16:creationId xmlns:a16="http://schemas.microsoft.com/office/drawing/2014/main" id="{178C5E1C-4717-D00E-6336-69BF985427D0}"/>
              </a:ext>
            </a:extLst>
          </p:cNvPr>
          <p:cNvGraphicFramePr>
            <a:graphicFrameLocks noGrp="1"/>
          </p:cNvGraphicFramePr>
          <p:nvPr>
            <p:extLst>
              <p:ext uri="{D42A27DB-BD31-4B8C-83A1-F6EECF244321}">
                <p14:modId xmlns:p14="http://schemas.microsoft.com/office/powerpoint/2010/main" val="3609959559"/>
              </p:ext>
            </p:extLst>
          </p:nvPr>
        </p:nvGraphicFramePr>
        <p:xfrm>
          <a:off x="2824480" y="2379913"/>
          <a:ext cx="7112000" cy="2714315"/>
        </p:xfrm>
        <a:graphic>
          <a:graphicData uri="http://schemas.openxmlformats.org/drawingml/2006/table">
            <a:tbl>
              <a:tblPr>
                <a:tableStyleId>{5940675A-B579-460E-94D1-54222C63F5DA}</a:tableStyleId>
              </a:tblPr>
              <a:tblGrid>
                <a:gridCol w="1883177">
                  <a:extLst>
                    <a:ext uri="{9D8B030D-6E8A-4147-A177-3AD203B41FA5}">
                      <a16:colId xmlns:a16="http://schemas.microsoft.com/office/drawing/2014/main" val="2135599671"/>
                    </a:ext>
                  </a:extLst>
                </a:gridCol>
                <a:gridCol w="3385713">
                  <a:extLst>
                    <a:ext uri="{9D8B030D-6E8A-4147-A177-3AD203B41FA5}">
                      <a16:colId xmlns:a16="http://schemas.microsoft.com/office/drawing/2014/main" val="562655535"/>
                    </a:ext>
                  </a:extLst>
                </a:gridCol>
                <a:gridCol w="1843110">
                  <a:extLst>
                    <a:ext uri="{9D8B030D-6E8A-4147-A177-3AD203B41FA5}">
                      <a16:colId xmlns:a16="http://schemas.microsoft.com/office/drawing/2014/main" val="2115156289"/>
                    </a:ext>
                  </a:extLst>
                </a:gridCol>
              </a:tblGrid>
              <a:tr h="485861">
                <a:tc>
                  <a:txBody>
                    <a:bodyPr/>
                    <a:lstStyle/>
                    <a:p>
                      <a:pPr algn="ctr" fontAlgn="b"/>
                      <a:r>
                        <a:rPr lang="es-PE" sz="1600" b="1" u="none" strike="noStrike" dirty="0">
                          <a:solidFill>
                            <a:schemeClr val="bg1"/>
                          </a:solidFill>
                          <a:effectLst/>
                        </a:rPr>
                        <a:t>Clasificación</a:t>
                      </a:r>
                      <a:endParaRPr lang="es-PE" sz="1600" b="1" i="0" u="none" strike="noStrike" dirty="0">
                        <a:solidFill>
                          <a:schemeClr val="bg1"/>
                        </a:solidFill>
                        <a:effectLst/>
                        <a:latin typeface="Aptos Narrow" panose="020B0004020202020204" pitchFamily="34" charset="0"/>
                      </a:endParaRPr>
                    </a:p>
                  </a:txBody>
                  <a:tcPr marL="7620" marR="7620" marT="7620" marB="0" anchor="ctr">
                    <a:solidFill>
                      <a:srgbClr val="C00000"/>
                    </a:solidFill>
                  </a:tcPr>
                </a:tc>
                <a:tc>
                  <a:txBody>
                    <a:bodyPr/>
                    <a:lstStyle/>
                    <a:p>
                      <a:pPr algn="ctr" fontAlgn="b"/>
                      <a:r>
                        <a:rPr lang="es-PE" sz="1600" b="1" u="none" strike="noStrike" dirty="0">
                          <a:solidFill>
                            <a:schemeClr val="bg1"/>
                          </a:solidFill>
                          <a:effectLst/>
                        </a:rPr>
                        <a:t># Proyectos</a:t>
                      </a:r>
                      <a:endParaRPr lang="es-PE" sz="1600" b="1" i="0" u="none" strike="noStrike" dirty="0">
                        <a:solidFill>
                          <a:schemeClr val="bg1"/>
                        </a:solidFill>
                        <a:effectLst/>
                        <a:latin typeface="Aptos Narrow" panose="020B0004020202020204" pitchFamily="34" charset="0"/>
                      </a:endParaRPr>
                    </a:p>
                  </a:txBody>
                  <a:tcPr marL="7620" marR="7620" marT="7620" marB="0" anchor="ctr">
                    <a:solidFill>
                      <a:srgbClr val="C00000"/>
                    </a:solidFill>
                  </a:tcPr>
                </a:tc>
                <a:tc>
                  <a:txBody>
                    <a:bodyPr/>
                    <a:lstStyle/>
                    <a:p>
                      <a:pPr algn="ctr" fontAlgn="b"/>
                      <a:r>
                        <a:rPr lang="es-PE" sz="1600" b="1" u="none" strike="noStrike" dirty="0">
                          <a:solidFill>
                            <a:schemeClr val="bg1"/>
                          </a:solidFill>
                          <a:effectLst/>
                        </a:rPr>
                        <a:t>Inversión (USD millones)</a:t>
                      </a:r>
                      <a:endParaRPr lang="es-PE" sz="1600" b="1" i="0" u="none" strike="noStrike" dirty="0">
                        <a:solidFill>
                          <a:schemeClr val="bg1"/>
                        </a:solidFill>
                        <a:effectLst/>
                        <a:latin typeface="Aptos Narrow" panose="020B0004020202020204" pitchFamily="34" charset="0"/>
                      </a:endParaRPr>
                    </a:p>
                  </a:txBody>
                  <a:tcPr marL="7620" marR="7620" marT="7620" marB="0" anchor="ctr">
                    <a:solidFill>
                      <a:srgbClr val="C00000"/>
                    </a:solidFill>
                  </a:tcPr>
                </a:tc>
                <a:extLst>
                  <a:ext uri="{0D108BD9-81ED-4DB2-BD59-A6C34878D82A}">
                    <a16:rowId xmlns:a16="http://schemas.microsoft.com/office/drawing/2014/main" val="3065311929"/>
                  </a:ext>
                </a:extLst>
              </a:tr>
              <a:tr h="756481">
                <a:tc>
                  <a:txBody>
                    <a:bodyPr/>
                    <a:lstStyle/>
                    <a:p>
                      <a:pPr algn="ctr" fontAlgn="b"/>
                      <a:r>
                        <a:rPr lang="es-PE" sz="1600" u="none" strike="noStrike" dirty="0">
                          <a:effectLst/>
                        </a:rPr>
                        <a:t>Sin fecha ejecución determinada</a:t>
                      </a:r>
                      <a:endParaRPr lang="es-PE" sz="16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b"/>
                      <a:r>
                        <a:rPr lang="es-PE" sz="1600" u="none" strike="noStrike" dirty="0">
                          <a:effectLst/>
                        </a:rPr>
                        <a:t>24</a:t>
                      </a:r>
                      <a:endParaRPr lang="es-PE" sz="16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b"/>
                      <a:r>
                        <a:rPr lang="es-PE" sz="1600" u="none" strike="noStrike" dirty="0">
                          <a:effectLst/>
                        </a:rPr>
                        <a:t>32.847</a:t>
                      </a:r>
                      <a:endParaRPr lang="es-PE" sz="1600" b="1" i="0" u="none" strike="noStrike" dirty="0">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221765431"/>
                  </a:ext>
                </a:extLst>
              </a:tr>
              <a:tr h="723394">
                <a:tc>
                  <a:txBody>
                    <a:bodyPr/>
                    <a:lstStyle/>
                    <a:p>
                      <a:pPr algn="ctr" fontAlgn="b"/>
                      <a:r>
                        <a:rPr lang="es-MX" sz="1600" u="none" strike="noStrike" dirty="0">
                          <a:effectLst/>
                        </a:rPr>
                        <a:t>Con fecha de ejecución determinada</a:t>
                      </a:r>
                      <a:endParaRPr lang="es-MX" sz="16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b"/>
                      <a:r>
                        <a:rPr lang="es-PE" sz="1600" u="none" strike="noStrike" dirty="0">
                          <a:effectLst/>
                        </a:rPr>
                        <a:t>7</a:t>
                      </a:r>
                      <a:endParaRPr lang="es-PE" sz="1600" b="0" i="0" u="none" strike="noStrike" dirty="0">
                        <a:solidFill>
                          <a:srgbClr val="000000"/>
                        </a:solidFill>
                        <a:effectLst/>
                        <a:latin typeface="Aptos Narrow" panose="020B0004020202020204" pitchFamily="34" charset="0"/>
                      </a:endParaRPr>
                    </a:p>
                  </a:txBody>
                  <a:tcPr marL="7620" marR="7620" marT="7620" marB="0" anchor="ctr"/>
                </a:tc>
                <a:tc>
                  <a:txBody>
                    <a:bodyPr/>
                    <a:lstStyle/>
                    <a:p>
                      <a:pPr algn="ctr" fontAlgn="b"/>
                      <a:r>
                        <a:rPr lang="es-PE" sz="1600" u="none" strike="noStrike" dirty="0">
                          <a:effectLst/>
                        </a:rPr>
                        <a:t>6.948</a:t>
                      </a:r>
                      <a:endParaRPr lang="es-PE" sz="1600" b="0" i="0" u="none" strike="noStrike" dirty="0">
                        <a:solidFill>
                          <a:srgbClr val="000000"/>
                        </a:solidFill>
                        <a:effectLst/>
                        <a:latin typeface="Aptos Narrow" panose="020B0004020202020204" pitchFamily="34" charset="0"/>
                      </a:endParaRPr>
                    </a:p>
                  </a:txBody>
                  <a:tcPr marL="7620" marR="7620" marT="7620" marB="0" anchor="ctr"/>
                </a:tc>
                <a:extLst>
                  <a:ext uri="{0D108BD9-81ED-4DB2-BD59-A6C34878D82A}">
                    <a16:rowId xmlns:a16="http://schemas.microsoft.com/office/drawing/2014/main" val="2943040076"/>
                  </a:ext>
                </a:extLst>
              </a:tr>
              <a:tr h="723394">
                <a:tc>
                  <a:txBody>
                    <a:bodyPr/>
                    <a:lstStyle/>
                    <a:p>
                      <a:pPr algn="ctr" fontAlgn="b"/>
                      <a:endParaRPr lang="es-MX" sz="1600" b="0" i="0" u="none" strike="noStrike" dirty="0">
                        <a:solidFill>
                          <a:srgbClr val="000000"/>
                        </a:solidFill>
                        <a:effectLst/>
                        <a:latin typeface="Aptos Narrow" panose="020B0004020202020204" pitchFamily="34" charset="0"/>
                      </a:endParaRPr>
                    </a:p>
                  </a:txBody>
                  <a:tcPr marL="7620" marR="7620" marT="7620" marB="0" anchor="ctr">
                    <a:solidFill>
                      <a:schemeClr val="tx1"/>
                    </a:solidFill>
                  </a:tcPr>
                </a:tc>
                <a:tc>
                  <a:txBody>
                    <a:bodyPr/>
                    <a:lstStyle/>
                    <a:p>
                      <a:pPr algn="ctr" fontAlgn="b"/>
                      <a:r>
                        <a:rPr lang="es-PE" sz="1600" b="0" i="0" u="none" strike="noStrike" dirty="0">
                          <a:solidFill>
                            <a:srgbClr val="000000"/>
                          </a:solidFill>
                          <a:effectLst/>
                          <a:latin typeface="Aptos Narrow" panose="020B0004020202020204" pitchFamily="34" charset="0"/>
                        </a:rPr>
                        <a:t>31</a:t>
                      </a:r>
                    </a:p>
                  </a:txBody>
                  <a:tcPr marL="7620" marR="7620" marT="7620" marB="0" anchor="ctr"/>
                </a:tc>
                <a:tc>
                  <a:txBody>
                    <a:bodyPr/>
                    <a:lstStyle/>
                    <a:p>
                      <a:pPr algn="ctr" fontAlgn="b"/>
                      <a:r>
                        <a:rPr lang="es-PE" sz="1600" b="0" i="0" u="none" strike="noStrike" dirty="0">
                          <a:solidFill>
                            <a:srgbClr val="000000"/>
                          </a:solidFill>
                          <a:effectLst/>
                          <a:latin typeface="Aptos Narrow" panose="020B0004020202020204" pitchFamily="34" charset="0"/>
                        </a:rPr>
                        <a:t>39.795</a:t>
                      </a:r>
                    </a:p>
                  </a:txBody>
                  <a:tcPr marL="7620" marR="7620" marT="7620" marB="0" anchor="ctr"/>
                </a:tc>
                <a:extLst>
                  <a:ext uri="{0D108BD9-81ED-4DB2-BD59-A6C34878D82A}">
                    <a16:rowId xmlns:a16="http://schemas.microsoft.com/office/drawing/2014/main" val="1171668100"/>
                  </a:ext>
                </a:extLst>
              </a:tr>
            </a:tbl>
          </a:graphicData>
        </a:graphic>
      </p:graphicFrame>
      <p:sp>
        <p:nvSpPr>
          <p:cNvPr id="16" name="Google Shape;101;p3">
            <a:extLst>
              <a:ext uri="{FF2B5EF4-FFF2-40B4-BE49-F238E27FC236}">
                <a16:creationId xmlns:a16="http://schemas.microsoft.com/office/drawing/2014/main" id="{683E5B42-7258-5709-1A32-3B99C18DAEC5}"/>
              </a:ext>
            </a:extLst>
          </p:cNvPr>
          <p:cNvSpPr txBox="1"/>
          <p:nvPr/>
        </p:nvSpPr>
        <p:spPr>
          <a:xfrm>
            <a:off x="3192991" y="1612255"/>
            <a:ext cx="6265100" cy="584735"/>
          </a:xfrm>
          <a:prstGeom prst="rect">
            <a:avLst/>
          </a:prstGeom>
          <a:noFill/>
          <a:ln>
            <a:noFill/>
          </a:ln>
        </p:spPr>
        <p:txBody>
          <a:bodyPr spcFirstLastPara="1" wrap="square" lIns="121900" tIns="121900" rIns="121900" bIns="121900" anchor="t" anchorCtr="0">
            <a:spAutoFit/>
          </a:bodyPr>
          <a:lstStyle/>
          <a:p>
            <a:pPr algn="ctr">
              <a:buClr>
                <a:schemeClr val="dk1"/>
              </a:buClr>
              <a:buSzPts val="1100"/>
            </a:pPr>
            <a:r>
              <a:rPr lang="es-ES" sz="2200" b="1" dirty="0">
                <a:latin typeface="Calibri" panose="020F0502020204030204" pitchFamily="34" charset="0"/>
                <a:ea typeface="Calibri" panose="020F0502020204030204" pitchFamily="34" charset="0"/>
                <a:cs typeface="Times New Roman" panose="02020603050405020304" pitchFamily="18" charset="0"/>
                <a:sym typeface="Calibri"/>
              </a:rPr>
              <a:t>Clasificación de los proyectos mineros cupríferos</a:t>
            </a:r>
            <a:endParaRPr sz="2200" b="1" dirty="0">
              <a:latin typeface="Calibri"/>
              <a:ea typeface="Calibri"/>
              <a:cs typeface="Calibri"/>
              <a:sym typeface="Calibri"/>
            </a:endParaRPr>
          </a:p>
        </p:txBody>
      </p:sp>
    </p:spTree>
    <p:extLst>
      <p:ext uri="{BB962C8B-B14F-4D97-AF65-F5344CB8AC3E}">
        <p14:creationId xmlns:p14="http://schemas.microsoft.com/office/powerpoint/2010/main" val="250955337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5837</TotalTime>
  <Words>2788</Words>
  <Application>Microsoft Office PowerPoint</Application>
  <PresentationFormat>Panorámica</PresentationFormat>
  <Paragraphs>603</Paragraphs>
  <Slides>18</Slides>
  <Notes>18</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18</vt:i4>
      </vt:variant>
    </vt:vector>
  </HeadingPairs>
  <TitlesOfParts>
    <vt:vector size="27" baseType="lpstr">
      <vt:lpstr>Aptos</vt:lpstr>
      <vt:lpstr>Aptos Display</vt:lpstr>
      <vt:lpstr>Aptos Narrow</vt:lpstr>
      <vt:lpstr>Arial</vt:lpstr>
      <vt:lpstr>Calibri</vt:lpstr>
      <vt:lpstr>Cambria Math</vt:lpstr>
      <vt:lpstr>Söhne</vt:lpstr>
      <vt:lpstr>Tahoma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EQUIPO COMPUTO 1</dc:creator>
  <cp:lastModifiedBy>Alvaro Mauricio Cubas Cunyas</cp:lastModifiedBy>
  <cp:revision>36</cp:revision>
  <dcterms:created xsi:type="dcterms:W3CDTF">2024-08-20T14:59:40Z</dcterms:created>
  <dcterms:modified xsi:type="dcterms:W3CDTF">2024-09-06T20:19:46Z</dcterms:modified>
</cp:coreProperties>
</file>